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68" r:id="rId3"/>
    <p:sldId id="267" r:id="rId4"/>
    <p:sldId id="269" r:id="rId5"/>
    <p:sldId id="263" r:id="rId6"/>
    <p:sldId id="257" r:id="rId7"/>
    <p:sldId id="266" r:id="rId8"/>
    <p:sldId id="261" r:id="rId9"/>
    <p:sldId id="279" r:id="rId10"/>
    <p:sldId id="264" r:id="rId11"/>
    <p:sldId id="265" r:id="rId12"/>
    <p:sldId id="270" r:id="rId13"/>
    <p:sldId id="277" r:id="rId14"/>
    <p:sldId id="271" r:id="rId15"/>
    <p:sldId id="272" r:id="rId16"/>
    <p:sldId id="273" r:id="rId17"/>
    <p:sldId id="274" r:id="rId18"/>
    <p:sldId id="275" r:id="rId19"/>
    <p:sldId id="276" r:id="rId20"/>
    <p:sldId id="260" r:id="rId21"/>
    <p:sldId id="278"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BBA000-7225-6F46-A36B-C6728B4AAFAA}" v="2934" dt="2025-04-24T16:43:34.119"/>
    <p1510:client id="{A05C51C6-0B3E-4E46-B106-3C2DBF1B73F4}" v="1468" dt="2025-04-23T20:58:08.283"/>
    <p1510:client id="{D41E858A-D44B-4D40-8F48-59ABA69DABC0}" v="1" dt="2025-04-24T14:52:44.2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2"/>
  </p:normalViewPr>
  <p:slideViewPr>
    <p:cSldViewPr snapToGrid="0">
      <p:cViewPr varScale="1">
        <p:scale>
          <a:sx n="49" d="100"/>
          <a:sy n="49" d="100"/>
        </p:scale>
        <p:origin x="192" y="1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3E328-67F2-44C8-9D6E-FD4D50C956C9}"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0752555F-301A-4786-93DF-741CC09EEED6}">
      <dgm:prSet/>
      <dgm:spPr/>
      <dgm:t>
        <a:bodyPr/>
        <a:lstStyle/>
        <a:p>
          <a:r>
            <a:rPr lang="en-US"/>
            <a:t>Motivation and Objectives</a:t>
          </a:r>
        </a:p>
      </dgm:t>
    </dgm:pt>
    <dgm:pt modelId="{312C7E1F-E143-4379-AD8B-FDC99792D0D1}" type="parTrans" cxnId="{4793D2A3-BDE1-475B-9538-D29A9D0B1C0C}">
      <dgm:prSet/>
      <dgm:spPr/>
      <dgm:t>
        <a:bodyPr/>
        <a:lstStyle/>
        <a:p>
          <a:endParaRPr lang="en-US"/>
        </a:p>
      </dgm:t>
    </dgm:pt>
    <dgm:pt modelId="{C0B15145-2AED-4E3E-BB57-CFE772487407}" type="sibTrans" cxnId="{4793D2A3-BDE1-475B-9538-D29A9D0B1C0C}">
      <dgm:prSet/>
      <dgm:spPr/>
      <dgm:t>
        <a:bodyPr/>
        <a:lstStyle/>
        <a:p>
          <a:endParaRPr lang="en-US"/>
        </a:p>
      </dgm:t>
    </dgm:pt>
    <dgm:pt modelId="{014D25D3-6535-418B-AA60-58BAF66A6F38}">
      <dgm:prSet/>
      <dgm:spPr/>
      <dgm:t>
        <a:bodyPr/>
        <a:lstStyle/>
        <a:p>
          <a:r>
            <a:rPr lang="en-US"/>
            <a:t>Data &amp; Exploratory Analysis</a:t>
          </a:r>
        </a:p>
      </dgm:t>
    </dgm:pt>
    <dgm:pt modelId="{46C0CA7F-8634-4AD8-BFB9-80AE2476D6C3}" type="parTrans" cxnId="{8DC48AB5-8DC3-464F-90EA-16C35C43C698}">
      <dgm:prSet/>
      <dgm:spPr/>
      <dgm:t>
        <a:bodyPr/>
        <a:lstStyle/>
        <a:p>
          <a:endParaRPr lang="en-US"/>
        </a:p>
      </dgm:t>
    </dgm:pt>
    <dgm:pt modelId="{5E541ED5-9CD1-4693-B791-C6E36FEA2B97}" type="sibTrans" cxnId="{8DC48AB5-8DC3-464F-90EA-16C35C43C698}">
      <dgm:prSet/>
      <dgm:spPr/>
      <dgm:t>
        <a:bodyPr/>
        <a:lstStyle/>
        <a:p>
          <a:endParaRPr lang="en-US"/>
        </a:p>
      </dgm:t>
    </dgm:pt>
    <dgm:pt modelId="{00928490-5A64-4C9B-B666-A99E0D5B57FD}">
      <dgm:prSet/>
      <dgm:spPr/>
      <dgm:t>
        <a:bodyPr/>
        <a:lstStyle/>
        <a:p>
          <a:r>
            <a:rPr lang="en-US"/>
            <a:t>ARCH Model</a:t>
          </a:r>
        </a:p>
      </dgm:t>
    </dgm:pt>
    <dgm:pt modelId="{D2B9A0F5-6343-4FE6-B3B7-20360C4CF64C}" type="parTrans" cxnId="{9A7E7A34-24DA-4C15-A5EE-5937E15B7B46}">
      <dgm:prSet/>
      <dgm:spPr/>
      <dgm:t>
        <a:bodyPr/>
        <a:lstStyle/>
        <a:p>
          <a:endParaRPr lang="en-US"/>
        </a:p>
      </dgm:t>
    </dgm:pt>
    <dgm:pt modelId="{0929B827-2CBF-44CC-A197-F91B965493F0}" type="sibTrans" cxnId="{9A7E7A34-24DA-4C15-A5EE-5937E15B7B46}">
      <dgm:prSet/>
      <dgm:spPr/>
      <dgm:t>
        <a:bodyPr/>
        <a:lstStyle/>
        <a:p>
          <a:endParaRPr lang="en-US"/>
        </a:p>
      </dgm:t>
    </dgm:pt>
    <dgm:pt modelId="{29439E97-8957-495A-AC3E-60D0965BACF9}">
      <dgm:prSet/>
      <dgm:spPr/>
      <dgm:t>
        <a:bodyPr/>
        <a:lstStyle/>
        <a:p>
          <a:r>
            <a:rPr lang="en-US"/>
            <a:t>Model Selection and ARCH(M) Results</a:t>
          </a:r>
        </a:p>
      </dgm:t>
    </dgm:pt>
    <dgm:pt modelId="{2A249300-FDC0-46E5-A791-867F071F63AB}" type="parTrans" cxnId="{EA6A7053-6571-4C87-9CC8-4B8F1E7F8357}">
      <dgm:prSet/>
      <dgm:spPr/>
      <dgm:t>
        <a:bodyPr/>
        <a:lstStyle/>
        <a:p>
          <a:endParaRPr lang="en-US"/>
        </a:p>
      </dgm:t>
    </dgm:pt>
    <dgm:pt modelId="{99560665-8F88-4C5E-A3F5-1F8036E83F67}" type="sibTrans" cxnId="{EA6A7053-6571-4C87-9CC8-4B8F1E7F8357}">
      <dgm:prSet/>
      <dgm:spPr/>
      <dgm:t>
        <a:bodyPr/>
        <a:lstStyle/>
        <a:p>
          <a:endParaRPr lang="en-US"/>
        </a:p>
      </dgm:t>
    </dgm:pt>
    <dgm:pt modelId="{45BC8782-D5F8-46AF-9585-69641325B939}">
      <dgm:prSet/>
      <dgm:spPr/>
      <dgm:t>
        <a:bodyPr/>
        <a:lstStyle/>
        <a:p>
          <a:r>
            <a:rPr lang="en-US"/>
            <a:t>Volatility Forecasting (Deterministic &amp; Monte-Carlo)</a:t>
          </a:r>
        </a:p>
      </dgm:t>
    </dgm:pt>
    <dgm:pt modelId="{B055D979-B8C2-48CC-ACA3-1CF33BCC7C04}" type="parTrans" cxnId="{7805AEDE-1C3A-4D1A-907A-B33EDDB6D04B}">
      <dgm:prSet/>
      <dgm:spPr/>
      <dgm:t>
        <a:bodyPr/>
        <a:lstStyle/>
        <a:p>
          <a:endParaRPr lang="en-US"/>
        </a:p>
      </dgm:t>
    </dgm:pt>
    <dgm:pt modelId="{E98C3081-A91F-4084-A341-19B3C4FCF6BE}" type="sibTrans" cxnId="{7805AEDE-1C3A-4D1A-907A-B33EDDB6D04B}">
      <dgm:prSet/>
      <dgm:spPr/>
      <dgm:t>
        <a:bodyPr/>
        <a:lstStyle/>
        <a:p>
          <a:endParaRPr lang="en-US"/>
        </a:p>
      </dgm:t>
    </dgm:pt>
    <dgm:pt modelId="{04F6EC3B-135E-4377-83DA-D37669A1E132}">
      <dgm:prSet/>
      <dgm:spPr/>
      <dgm:t>
        <a:bodyPr/>
        <a:lstStyle/>
        <a:p>
          <a:r>
            <a:rPr lang="en-US"/>
            <a:t>Back testing, Validation, and Library Implementation</a:t>
          </a:r>
        </a:p>
      </dgm:t>
    </dgm:pt>
    <dgm:pt modelId="{FF168F46-8B88-402C-9B45-040A29E26297}" type="parTrans" cxnId="{C90C525D-9516-4B2D-A3B4-F6BE27207AC9}">
      <dgm:prSet/>
      <dgm:spPr/>
      <dgm:t>
        <a:bodyPr/>
        <a:lstStyle/>
        <a:p>
          <a:endParaRPr lang="en-US"/>
        </a:p>
      </dgm:t>
    </dgm:pt>
    <dgm:pt modelId="{B87AEAB1-8AFF-4DD0-940B-3E648E1EBE6F}" type="sibTrans" cxnId="{C90C525D-9516-4B2D-A3B4-F6BE27207AC9}">
      <dgm:prSet/>
      <dgm:spPr/>
      <dgm:t>
        <a:bodyPr/>
        <a:lstStyle/>
        <a:p>
          <a:endParaRPr lang="en-US"/>
        </a:p>
      </dgm:t>
    </dgm:pt>
    <dgm:pt modelId="{D7F6B23C-2BAC-4EBE-AF0D-93C6D3D2E647}">
      <dgm:prSet/>
      <dgm:spPr/>
      <dgm:t>
        <a:bodyPr/>
        <a:lstStyle/>
        <a:p>
          <a:r>
            <a:rPr lang="en-US"/>
            <a:t>Options Pricing</a:t>
          </a:r>
        </a:p>
      </dgm:t>
    </dgm:pt>
    <dgm:pt modelId="{0BB18E02-8300-426F-AD9E-D3E75FA03AD8}" type="parTrans" cxnId="{31822ED6-5F2A-44F2-8EB4-4369FAA5C13B}">
      <dgm:prSet/>
      <dgm:spPr/>
      <dgm:t>
        <a:bodyPr/>
        <a:lstStyle/>
        <a:p>
          <a:endParaRPr lang="en-US"/>
        </a:p>
      </dgm:t>
    </dgm:pt>
    <dgm:pt modelId="{CFF6BD50-822F-4E90-9B38-E27BED25A34A}" type="sibTrans" cxnId="{31822ED6-5F2A-44F2-8EB4-4369FAA5C13B}">
      <dgm:prSet/>
      <dgm:spPr/>
      <dgm:t>
        <a:bodyPr/>
        <a:lstStyle/>
        <a:p>
          <a:endParaRPr lang="en-US"/>
        </a:p>
      </dgm:t>
    </dgm:pt>
    <dgm:pt modelId="{623F2D96-2F4C-43CB-8F8E-B3DBCCD01078}">
      <dgm:prSet/>
      <dgm:spPr/>
      <dgm:t>
        <a:bodyPr/>
        <a:lstStyle/>
        <a:p>
          <a:r>
            <a:rPr lang="en-US"/>
            <a:t>Conclusion &amp; Next Steps</a:t>
          </a:r>
        </a:p>
      </dgm:t>
    </dgm:pt>
    <dgm:pt modelId="{8A25ACAF-EAF6-421B-BBA6-224AD6A210A0}" type="parTrans" cxnId="{1E685B81-3B96-463C-9861-F8C0D5B4F788}">
      <dgm:prSet/>
      <dgm:spPr/>
      <dgm:t>
        <a:bodyPr/>
        <a:lstStyle/>
        <a:p>
          <a:endParaRPr lang="en-US"/>
        </a:p>
      </dgm:t>
    </dgm:pt>
    <dgm:pt modelId="{7DAA8008-F2A1-4037-8E99-DE0FA045978C}" type="sibTrans" cxnId="{1E685B81-3B96-463C-9861-F8C0D5B4F788}">
      <dgm:prSet/>
      <dgm:spPr/>
      <dgm:t>
        <a:bodyPr/>
        <a:lstStyle/>
        <a:p>
          <a:endParaRPr lang="en-US"/>
        </a:p>
      </dgm:t>
    </dgm:pt>
    <dgm:pt modelId="{EAC8FB59-ABB6-C046-B0FE-35BBA3455FDD}" type="pres">
      <dgm:prSet presAssocID="{99C3E328-67F2-44C8-9D6E-FD4D50C956C9}" presName="vert0" presStyleCnt="0">
        <dgm:presLayoutVars>
          <dgm:dir/>
          <dgm:animOne val="branch"/>
          <dgm:animLvl val="lvl"/>
        </dgm:presLayoutVars>
      </dgm:prSet>
      <dgm:spPr/>
    </dgm:pt>
    <dgm:pt modelId="{54B2E6FC-B742-BE42-B4A6-D93DF81BA1AE}" type="pres">
      <dgm:prSet presAssocID="{0752555F-301A-4786-93DF-741CC09EEED6}" presName="thickLine" presStyleLbl="alignNode1" presStyleIdx="0" presStyleCnt="8"/>
      <dgm:spPr/>
    </dgm:pt>
    <dgm:pt modelId="{A8B2865C-6D22-8A42-AFC2-FBC51B049045}" type="pres">
      <dgm:prSet presAssocID="{0752555F-301A-4786-93DF-741CC09EEED6}" presName="horz1" presStyleCnt="0"/>
      <dgm:spPr/>
    </dgm:pt>
    <dgm:pt modelId="{6F171799-3D76-0344-8A42-057601BD22FE}" type="pres">
      <dgm:prSet presAssocID="{0752555F-301A-4786-93DF-741CC09EEED6}" presName="tx1" presStyleLbl="revTx" presStyleIdx="0" presStyleCnt="8"/>
      <dgm:spPr/>
    </dgm:pt>
    <dgm:pt modelId="{AAAA4EC7-784C-414F-84C1-72A49FFE204C}" type="pres">
      <dgm:prSet presAssocID="{0752555F-301A-4786-93DF-741CC09EEED6}" presName="vert1" presStyleCnt="0"/>
      <dgm:spPr/>
    </dgm:pt>
    <dgm:pt modelId="{50F45EAC-FCE3-EF48-B9E0-6B27D26F1B5E}" type="pres">
      <dgm:prSet presAssocID="{014D25D3-6535-418B-AA60-58BAF66A6F38}" presName="thickLine" presStyleLbl="alignNode1" presStyleIdx="1" presStyleCnt="8"/>
      <dgm:spPr/>
    </dgm:pt>
    <dgm:pt modelId="{39EC86EE-624B-6D42-9032-9718C56871BE}" type="pres">
      <dgm:prSet presAssocID="{014D25D3-6535-418B-AA60-58BAF66A6F38}" presName="horz1" presStyleCnt="0"/>
      <dgm:spPr/>
    </dgm:pt>
    <dgm:pt modelId="{BA95742B-5098-704E-8C07-600D1C04ED3D}" type="pres">
      <dgm:prSet presAssocID="{014D25D3-6535-418B-AA60-58BAF66A6F38}" presName="tx1" presStyleLbl="revTx" presStyleIdx="1" presStyleCnt="8"/>
      <dgm:spPr/>
    </dgm:pt>
    <dgm:pt modelId="{44EE0DEE-3BC0-5047-9CD3-3639A31ABF70}" type="pres">
      <dgm:prSet presAssocID="{014D25D3-6535-418B-AA60-58BAF66A6F38}" presName="vert1" presStyleCnt="0"/>
      <dgm:spPr/>
    </dgm:pt>
    <dgm:pt modelId="{26B512E8-091F-E24C-A111-47C906636F07}" type="pres">
      <dgm:prSet presAssocID="{00928490-5A64-4C9B-B666-A99E0D5B57FD}" presName="thickLine" presStyleLbl="alignNode1" presStyleIdx="2" presStyleCnt="8"/>
      <dgm:spPr/>
    </dgm:pt>
    <dgm:pt modelId="{6DD2D618-D183-1C49-AF16-CA56A923DE98}" type="pres">
      <dgm:prSet presAssocID="{00928490-5A64-4C9B-B666-A99E0D5B57FD}" presName="horz1" presStyleCnt="0"/>
      <dgm:spPr/>
    </dgm:pt>
    <dgm:pt modelId="{0B803873-D2BC-4844-973F-45812CE327B5}" type="pres">
      <dgm:prSet presAssocID="{00928490-5A64-4C9B-B666-A99E0D5B57FD}" presName="tx1" presStyleLbl="revTx" presStyleIdx="2" presStyleCnt="8"/>
      <dgm:spPr/>
    </dgm:pt>
    <dgm:pt modelId="{CED9BD4A-252F-B14B-9935-352B83F51A97}" type="pres">
      <dgm:prSet presAssocID="{00928490-5A64-4C9B-B666-A99E0D5B57FD}" presName="vert1" presStyleCnt="0"/>
      <dgm:spPr/>
    </dgm:pt>
    <dgm:pt modelId="{61A6114B-B9D5-C640-8BAE-19D066BBDE1A}" type="pres">
      <dgm:prSet presAssocID="{29439E97-8957-495A-AC3E-60D0965BACF9}" presName="thickLine" presStyleLbl="alignNode1" presStyleIdx="3" presStyleCnt="8"/>
      <dgm:spPr/>
    </dgm:pt>
    <dgm:pt modelId="{609A01E8-A4D4-CD4C-B034-E0BC1B7E50BF}" type="pres">
      <dgm:prSet presAssocID="{29439E97-8957-495A-AC3E-60D0965BACF9}" presName="horz1" presStyleCnt="0"/>
      <dgm:spPr/>
    </dgm:pt>
    <dgm:pt modelId="{B9F53DEF-EB4F-D84E-B281-B49FFFBD8D0E}" type="pres">
      <dgm:prSet presAssocID="{29439E97-8957-495A-AC3E-60D0965BACF9}" presName="tx1" presStyleLbl="revTx" presStyleIdx="3" presStyleCnt="8"/>
      <dgm:spPr/>
    </dgm:pt>
    <dgm:pt modelId="{8816DE00-0120-744E-BD7B-0EDE9B879B6F}" type="pres">
      <dgm:prSet presAssocID="{29439E97-8957-495A-AC3E-60D0965BACF9}" presName="vert1" presStyleCnt="0"/>
      <dgm:spPr/>
    </dgm:pt>
    <dgm:pt modelId="{64DD7B20-4068-FF44-962D-61E75DEC2986}" type="pres">
      <dgm:prSet presAssocID="{45BC8782-D5F8-46AF-9585-69641325B939}" presName="thickLine" presStyleLbl="alignNode1" presStyleIdx="4" presStyleCnt="8"/>
      <dgm:spPr/>
    </dgm:pt>
    <dgm:pt modelId="{E671C52C-28D0-6740-9ACF-08ED2CEECC3C}" type="pres">
      <dgm:prSet presAssocID="{45BC8782-D5F8-46AF-9585-69641325B939}" presName="horz1" presStyleCnt="0"/>
      <dgm:spPr/>
    </dgm:pt>
    <dgm:pt modelId="{253052C8-3D3D-2D44-99D8-024A9DECE113}" type="pres">
      <dgm:prSet presAssocID="{45BC8782-D5F8-46AF-9585-69641325B939}" presName="tx1" presStyleLbl="revTx" presStyleIdx="4" presStyleCnt="8"/>
      <dgm:spPr/>
    </dgm:pt>
    <dgm:pt modelId="{C198BCBD-8ED3-134F-AC2D-4B7FBAF9B418}" type="pres">
      <dgm:prSet presAssocID="{45BC8782-D5F8-46AF-9585-69641325B939}" presName="vert1" presStyleCnt="0"/>
      <dgm:spPr/>
    </dgm:pt>
    <dgm:pt modelId="{1A9A6EC7-AFFD-CD4C-B0FF-0002D105FF08}" type="pres">
      <dgm:prSet presAssocID="{04F6EC3B-135E-4377-83DA-D37669A1E132}" presName="thickLine" presStyleLbl="alignNode1" presStyleIdx="5" presStyleCnt="8"/>
      <dgm:spPr/>
    </dgm:pt>
    <dgm:pt modelId="{1CDC00AE-E3F8-A340-A20D-600E2930BC6F}" type="pres">
      <dgm:prSet presAssocID="{04F6EC3B-135E-4377-83DA-D37669A1E132}" presName="horz1" presStyleCnt="0"/>
      <dgm:spPr/>
    </dgm:pt>
    <dgm:pt modelId="{DBB81D5C-C818-4D44-B455-4EA2EDE09474}" type="pres">
      <dgm:prSet presAssocID="{04F6EC3B-135E-4377-83DA-D37669A1E132}" presName="tx1" presStyleLbl="revTx" presStyleIdx="5" presStyleCnt="8"/>
      <dgm:spPr/>
    </dgm:pt>
    <dgm:pt modelId="{440E5976-3D6D-5F4B-9037-3E39BDA5B7D5}" type="pres">
      <dgm:prSet presAssocID="{04F6EC3B-135E-4377-83DA-D37669A1E132}" presName="vert1" presStyleCnt="0"/>
      <dgm:spPr/>
    </dgm:pt>
    <dgm:pt modelId="{911D8246-4D6B-F349-A86D-FFDFDA108DC2}" type="pres">
      <dgm:prSet presAssocID="{D7F6B23C-2BAC-4EBE-AF0D-93C6D3D2E647}" presName="thickLine" presStyleLbl="alignNode1" presStyleIdx="6" presStyleCnt="8"/>
      <dgm:spPr/>
    </dgm:pt>
    <dgm:pt modelId="{1BDC8A67-04EA-9B42-8614-C0D329369796}" type="pres">
      <dgm:prSet presAssocID="{D7F6B23C-2BAC-4EBE-AF0D-93C6D3D2E647}" presName="horz1" presStyleCnt="0"/>
      <dgm:spPr/>
    </dgm:pt>
    <dgm:pt modelId="{94F40029-C95D-8C4D-A2AE-7B20A05777DA}" type="pres">
      <dgm:prSet presAssocID="{D7F6B23C-2BAC-4EBE-AF0D-93C6D3D2E647}" presName="tx1" presStyleLbl="revTx" presStyleIdx="6" presStyleCnt="8"/>
      <dgm:spPr/>
    </dgm:pt>
    <dgm:pt modelId="{E0759A4B-1240-0B43-9207-DA61CCA9E627}" type="pres">
      <dgm:prSet presAssocID="{D7F6B23C-2BAC-4EBE-AF0D-93C6D3D2E647}" presName="vert1" presStyleCnt="0"/>
      <dgm:spPr/>
    </dgm:pt>
    <dgm:pt modelId="{FA75DE4C-9355-1546-AF04-E0428772C06D}" type="pres">
      <dgm:prSet presAssocID="{623F2D96-2F4C-43CB-8F8E-B3DBCCD01078}" presName="thickLine" presStyleLbl="alignNode1" presStyleIdx="7" presStyleCnt="8"/>
      <dgm:spPr/>
    </dgm:pt>
    <dgm:pt modelId="{B8342897-DB71-554F-A81D-C7384000B55B}" type="pres">
      <dgm:prSet presAssocID="{623F2D96-2F4C-43CB-8F8E-B3DBCCD01078}" presName="horz1" presStyleCnt="0"/>
      <dgm:spPr/>
    </dgm:pt>
    <dgm:pt modelId="{17188B23-BB25-984F-AF5B-323EC34D74BA}" type="pres">
      <dgm:prSet presAssocID="{623F2D96-2F4C-43CB-8F8E-B3DBCCD01078}" presName="tx1" presStyleLbl="revTx" presStyleIdx="7" presStyleCnt="8"/>
      <dgm:spPr/>
    </dgm:pt>
    <dgm:pt modelId="{07927A66-041E-1D43-B5C6-6EDBC78AE681}" type="pres">
      <dgm:prSet presAssocID="{623F2D96-2F4C-43CB-8F8E-B3DBCCD01078}" presName="vert1" presStyleCnt="0"/>
      <dgm:spPr/>
    </dgm:pt>
  </dgm:ptLst>
  <dgm:cxnLst>
    <dgm:cxn modelId="{9A7E7A34-24DA-4C15-A5EE-5937E15B7B46}" srcId="{99C3E328-67F2-44C8-9D6E-FD4D50C956C9}" destId="{00928490-5A64-4C9B-B666-A99E0D5B57FD}" srcOrd="2" destOrd="0" parTransId="{D2B9A0F5-6343-4FE6-B3B7-20360C4CF64C}" sibTransId="{0929B827-2CBF-44CC-A197-F91B965493F0}"/>
    <dgm:cxn modelId="{7D402D3B-8C07-244F-861A-E9873AA08A10}" type="presOf" srcId="{623F2D96-2F4C-43CB-8F8E-B3DBCCD01078}" destId="{17188B23-BB25-984F-AF5B-323EC34D74BA}" srcOrd="0" destOrd="0" presId="urn:microsoft.com/office/officeart/2008/layout/LinedList"/>
    <dgm:cxn modelId="{A3479344-8CAD-F743-A960-B0865D67C01C}" type="presOf" srcId="{99C3E328-67F2-44C8-9D6E-FD4D50C956C9}" destId="{EAC8FB59-ABB6-C046-B0FE-35BBA3455FDD}" srcOrd="0" destOrd="0" presId="urn:microsoft.com/office/officeart/2008/layout/LinedList"/>
    <dgm:cxn modelId="{1AA7A246-239F-7D44-9EA2-B3A4A288BC4B}" type="presOf" srcId="{00928490-5A64-4C9B-B666-A99E0D5B57FD}" destId="{0B803873-D2BC-4844-973F-45812CE327B5}" srcOrd="0" destOrd="0" presId="urn:microsoft.com/office/officeart/2008/layout/LinedList"/>
    <dgm:cxn modelId="{D2133A4B-5CE1-2F40-B0B1-B14D86C00D5D}" type="presOf" srcId="{04F6EC3B-135E-4377-83DA-D37669A1E132}" destId="{DBB81D5C-C818-4D44-B455-4EA2EDE09474}" srcOrd="0" destOrd="0" presId="urn:microsoft.com/office/officeart/2008/layout/LinedList"/>
    <dgm:cxn modelId="{EA6A7053-6571-4C87-9CC8-4B8F1E7F8357}" srcId="{99C3E328-67F2-44C8-9D6E-FD4D50C956C9}" destId="{29439E97-8957-495A-AC3E-60D0965BACF9}" srcOrd="3" destOrd="0" parTransId="{2A249300-FDC0-46E5-A791-867F071F63AB}" sibTransId="{99560665-8F88-4C5E-A3F5-1F8036E83F67}"/>
    <dgm:cxn modelId="{C90C525D-9516-4B2D-A3B4-F6BE27207AC9}" srcId="{99C3E328-67F2-44C8-9D6E-FD4D50C956C9}" destId="{04F6EC3B-135E-4377-83DA-D37669A1E132}" srcOrd="5" destOrd="0" parTransId="{FF168F46-8B88-402C-9B45-040A29E26297}" sibTransId="{B87AEAB1-8AFF-4DD0-940B-3E648E1EBE6F}"/>
    <dgm:cxn modelId="{BE4C257F-6D89-B443-AAA9-7F2E21AB9EE5}" type="presOf" srcId="{29439E97-8957-495A-AC3E-60D0965BACF9}" destId="{B9F53DEF-EB4F-D84E-B281-B49FFFBD8D0E}" srcOrd="0" destOrd="0" presId="urn:microsoft.com/office/officeart/2008/layout/LinedList"/>
    <dgm:cxn modelId="{1E685B81-3B96-463C-9861-F8C0D5B4F788}" srcId="{99C3E328-67F2-44C8-9D6E-FD4D50C956C9}" destId="{623F2D96-2F4C-43CB-8F8E-B3DBCCD01078}" srcOrd="7" destOrd="0" parTransId="{8A25ACAF-EAF6-421B-BBA6-224AD6A210A0}" sibTransId="{7DAA8008-F2A1-4037-8E99-DE0FA045978C}"/>
    <dgm:cxn modelId="{E695F186-D965-214A-B769-6817850C577F}" type="presOf" srcId="{45BC8782-D5F8-46AF-9585-69641325B939}" destId="{253052C8-3D3D-2D44-99D8-024A9DECE113}" srcOrd="0" destOrd="0" presId="urn:microsoft.com/office/officeart/2008/layout/LinedList"/>
    <dgm:cxn modelId="{4793D2A3-BDE1-475B-9538-D29A9D0B1C0C}" srcId="{99C3E328-67F2-44C8-9D6E-FD4D50C956C9}" destId="{0752555F-301A-4786-93DF-741CC09EEED6}" srcOrd="0" destOrd="0" parTransId="{312C7E1F-E143-4379-AD8B-FDC99792D0D1}" sibTransId="{C0B15145-2AED-4E3E-BB57-CFE772487407}"/>
    <dgm:cxn modelId="{8DC48AB5-8DC3-464F-90EA-16C35C43C698}" srcId="{99C3E328-67F2-44C8-9D6E-FD4D50C956C9}" destId="{014D25D3-6535-418B-AA60-58BAF66A6F38}" srcOrd="1" destOrd="0" parTransId="{46C0CA7F-8634-4AD8-BFB9-80AE2476D6C3}" sibTransId="{5E541ED5-9CD1-4693-B791-C6E36FEA2B97}"/>
    <dgm:cxn modelId="{31822ED6-5F2A-44F2-8EB4-4369FAA5C13B}" srcId="{99C3E328-67F2-44C8-9D6E-FD4D50C956C9}" destId="{D7F6B23C-2BAC-4EBE-AF0D-93C6D3D2E647}" srcOrd="6" destOrd="0" parTransId="{0BB18E02-8300-426F-AD9E-D3E75FA03AD8}" sibTransId="{CFF6BD50-822F-4E90-9B38-E27BED25A34A}"/>
    <dgm:cxn modelId="{7805AEDE-1C3A-4D1A-907A-B33EDDB6D04B}" srcId="{99C3E328-67F2-44C8-9D6E-FD4D50C956C9}" destId="{45BC8782-D5F8-46AF-9585-69641325B939}" srcOrd="4" destOrd="0" parTransId="{B055D979-B8C2-48CC-ACA3-1CF33BCC7C04}" sibTransId="{E98C3081-A91F-4084-A341-19B3C4FCF6BE}"/>
    <dgm:cxn modelId="{372E20EC-4551-1649-A1CF-DF1E73884355}" type="presOf" srcId="{0752555F-301A-4786-93DF-741CC09EEED6}" destId="{6F171799-3D76-0344-8A42-057601BD22FE}" srcOrd="0" destOrd="0" presId="urn:microsoft.com/office/officeart/2008/layout/LinedList"/>
    <dgm:cxn modelId="{283884FE-B263-1649-AD14-A29B2E21633D}" type="presOf" srcId="{014D25D3-6535-418B-AA60-58BAF66A6F38}" destId="{BA95742B-5098-704E-8C07-600D1C04ED3D}" srcOrd="0" destOrd="0" presId="urn:microsoft.com/office/officeart/2008/layout/LinedList"/>
    <dgm:cxn modelId="{B7E5EFFE-2332-2844-BB73-C03D5C60A5FB}" type="presOf" srcId="{D7F6B23C-2BAC-4EBE-AF0D-93C6D3D2E647}" destId="{94F40029-C95D-8C4D-A2AE-7B20A05777DA}" srcOrd="0" destOrd="0" presId="urn:microsoft.com/office/officeart/2008/layout/LinedList"/>
    <dgm:cxn modelId="{343A897E-BDF3-9442-9116-F2037A2D820B}" type="presParOf" srcId="{EAC8FB59-ABB6-C046-B0FE-35BBA3455FDD}" destId="{54B2E6FC-B742-BE42-B4A6-D93DF81BA1AE}" srcOrd="0" destOrd="0" presId="urn:microsoft.com/office/officeart/2008/layout/LinedList"/>
    <dgm:cxn modelId="{11ECB8C9-E671-184D-AC50-F8ADC3A33A0B}" type="presParOf" srcId="{EAC8FB59-ABB6-C046-B0FE-35BBA3455FDD}" destId="{A8B2865C-6D22-8A42-AFC2-FBC51B049045}" srcOrd="1" destOrd="0" presId="urn:microsoft.com/office/officeart/2008/layout/LinedList"/>
    <dgm:cxn modelId="{449348F2-EB80-7943-96D9-1E8044C5BA26}" type="presParOf" srcId="{A8B2865C-6D22-8A42-AFC2-FBC51B049045}" destId="{6F171799-3D76-0344-8A42-057601BD22FE}" srcOrd="0" destOrd="0" presId="urn:microsoft.com/office/officeart/2008/layout/LinedList"/>
    <dgm:cxn modelId="{C568AD29-32F6-9047-AD86-C472FA6C2CF3}" type="presParOf" srcId="{A8B2865C-6D22-8A42-AFC2-FBC51B049045}" destId="{AAAA4EC7-784C-414F-84C1-72A49FFE204C}" srcOrd="1" destOrd="0" presId="urn:microsoft.com/office/officeart/2008/layout/LinedList"/>
    <dgm:cxn modelId="{32599801-3949-EE42-8FED-F5A17F287058}" type="presParOf" srcId="{EAC8FB59-ABB6-C046-B0FE-35BBA3455FDD}" destId="{50F45EAC-FCE3-EF48-B9E0-6B27D26F1B5E}" srcOrd="2" destOrd="0" presId="urn:microsoft.com/office/officeart/2008/layout/LinedList"/>
    <dgm:cxn modelId="{9A63ACD3-5904-2243-AF7A-E90AE3CC9559}" type="presParOf" srcId="{EAC8FB59-ABB6-C046-B0FE-35BBA3455FDD}" destId="{39EC86EE-624B-6D42-9032-9718C56871BE}" srcOrd="3" destOrd="0" presId="urn:microsoft.com/office/officeart/2008/layout/LinedList"/>
    <dgm:cxn modelId="{1AB6A276-8484-4E48-9DFE-8E1885595A19}" type="presParOf" srcId="{39EC86EE-624B-6D42-9032-9718C56871BE}" destId="{BA95742B-5098-704E-8C07-600D1C04ED3D}" srcOrd="0" destOrd="0" presId="urn:microsoft.com/office/officeart/2008/layout/LinedList"/>
    <dgm:cxn modelId="{E75FDB4F-7656-AF42-838F-616E58C743B9}" type="presParOf" srcId="{39EC86EE-624B-6D42-9032-9718C56871BE}" destId="{44EE0DEE-3BC0-5047-9CD3-3639A31ABF70}" srcOrd="1" destOrd="0" presId="urn:microsoft.com/office/officeart/2008/layout/LinedList"/>
    <dgm:cxn modelId="{A723F6DB-4B97-104B-828B-0AE8990DEECD}" type="presParOf" srcId="{EAC8FB59-ABB6-C046-B0FE-35BBA3455FDD}" destId="{26B512E8-091F-E24C-A111-47C906636F07}" srcOrd="4" destOrd="0" presId="urn:microsoft.com/office/officeart/2008/layout/LinedList"/>
    <dgm:cxn modelId="{3BF0627F-B09B-6F4F-81C7-F62112B1D02E}" type="presParOf" srcId="{EAC8FB59-ABB6-C046-B0FE-35BBA3455FDD}" destId="{6DD2D618-D183-1C49-AF16-CA56A923DE98}" srcOrd="5" destOrd="0" presId="urn:microsoft.com/office/officeart/2008/layout/LinedList"/>
    <dgm:cxn modelId="{98151D35-5428-AB48-8C0D-32B053768C33}" type="presParOf" srcId="{6DD2D618-D183-1C49-AF16-CA56A923DE98}" destId="{0B803873-D2BC-4844-973F-45812CE327B5}" srcOrd="0" destOrd="0" presId="urn:microsoft.com/office/officeart/2008/layout/LinedList"/>
    <dgm:cxn modelId="{31D91186-9F56-374B-A2D2-9B22DF3DE536}" type="presParOf" srcId="{6DD2D618-D183-1C49-AF16-CA56A923DE98}" destId="{CED9BD4A-252F-B14B-9935-352B83F51A97}" srcOrd="1" destOrd="0" presId="urn:microsoft.com/office/officeart/2008/layout/LinedList"/>
    <dgm:cxn modelId="{0530E364-90A9-D144-B7DB-DAE5F8873285}" type="presParOf" srcId="{EAC8FB59-ABB6-C046-B0FE-35BBA3455FDD}" destId="{61A6114B-B9D5-C640-8BAE-19D066BBDE1A}" srcOrd="6" destOrd="0" presId="urn:microsoft.com/office/officeart/2008/layout/LinedList"/>
    <dgm:cxn modelId="{757ACB80-1417-6642-8F94-52651F5413D9}" type="presParOf" srcId="{EAC8FB59-ABB6-C046-B0FE-35BBA3455FDD}" destId="{609A01E8-A4D4-CD4C-B034-E0BC1B7E50BF}" srcOrd="7" destOrd="0" presId="urn:microsoft.com/office/officeart/2008/layout/LinedList"/>
    <dgm:cxn modelId="{6E01941D-C023-0147-B1AC-76759E556474}" type="presParOf" srcId="{609A01E8-A4D4-CD4C-B034-E0BC1B7E50BF}" destId="{B9F53DEF-EB4F-D84E-B281-B49FFFBD8D0E}" srcOrd="0" destOrd="0" presId="urn:microsoft.com/office/officeart/2008/layout/LinedList"/>
    <dgm:cxn modelId="{4415E67C-1721-2142-B5E2-F1C34FB53B27}" type="presParOf" srcId="{609A01E8-A4D4-CD4C-B034-E0BC1B7E50BF}" destId="{8816DE00-0120-744E-BD7B-0EDE9B879B6F}" srcOrd="1" destOrd="0" presId="urn:microsoft.com/office/officeart/2008/layout/LinedList"/>
    <dgm:cxn modelId="{184A2017-8F30-CB40-BF7A-3A5FFA4FD5CF}" type="presParOf" srcId="{EAC8FB59-ABB6-C046-B0FE-35BBA3455FDD}" destId="{64DD7B20-4068-FF44-962D-61E75DEC2986}" srcOrd="8" destOrd="0" presId="urn:microsoft.com/office/officeart/2008/layout/LinedList"/>
    <dgm:cxn modelId="{022DF961-2759-A840-9DB7-2C21ECD47AAA}" type="presParOf" srcId="{EAC8FB59-ABB6-C046-B0FE-35BBA3455FDD}" destId="{E671C52C-28D0-6740-9ACF-08ED2CEECC3C}" srcOrd="9" destOrd="0" presId="urn:microsoft.com/office/officeart/2008/layout/LinedList"/>
    <dgm:cxn modelId="{FADC96A8-F187-DA4D-AAF4-93E30D3DD1BC}" type="presParOf" srcId="{E671C52C-28D0-6740-9ACF-08ED2CEECC3C}" destId="{253052C8-3D3D-2D44-99D8-024A9DECE113}" srcOrd="0" destOrd="0" presId="urn:microsoft.com/office/officeart/2008/layout/LinedList"/>
    <dgm:cxn modelId="{523751FA-3380-FB44-A851-5E35EBFA2338}" type="presParOf" srcId="{E671C52C-28D0-6740-9ACF-08ED2CEECC3C}" destId="{C198BCBD-8ED3-134F-AC2D-4B7FBAF9B418}" srcOrd="1" destOrd="0" presId="urn:microsoft.com/office/officeart/2008/layout/LinedList"/>
    <dgm:cxn modelId="{88BFACB1-22A4-454D-9851-F1CAE8187CAD}" type="presParOf" srcId="{EAC8FB59-ABB6-C046-B0FE-35BBA3455FDD}" destId="{1A9A6EC7-AFFD-CD4C-B0FF-0002D105FF08}" srcOrd="10" destOrd="0" presId="urn:microsoft.com/office/officeart/2008/layout/LinedList"/>
    <dgm:cxn modelId="{924FE7FF-F220-8D45-A7FE-4B302DFE1018}" type="presParOf" srcId="{EAC8FB59-ABB6-C046-B0FE-35BBA3455FDD}" destId="{1CDC00AE-E3F8-A340-A20D-600E2930BC6F}" srcOrd="11" destOrd="0" presId="urn:microsoft.com/office/officeart/2008/layout/LinedList"/>
    <dgm:cxn modelId="{DD6ACE7E-1DE3-5744-9B25-AF81C9F5AF9F}" type="presParOf" srcId="{1CDC00AE-E3F8-A340-A20D-600E2930BC6F}" destId="{DBB81D5C-C818-4D44-B455-4EA2EDE09474}" srcOrd="0" destOrd="0" presId="urn:microsoft.com/office/officeart/2008/layout/LinedList"/>
    <dgm:cxn modelId="{F4C243FA-34BA-0B42-BDE0-6F6A2431B345}" type="presParOf" srcId="{1CDC00AE-E3F8-A340-A20D-600E2930BC6F}" destId="{440E5976-3D6D-5F4B-9037-3E39BDA5B7D5}" srcOrd="1" destOrd="0" presId="urn:microsoft.com/office/officeart/2008/layout/LinedList"/>
    <dgm:cxn modelId="{F771D4C9-E6C5-EF47-9E17-40499D40C855}" type="presParOf" srcId="{EAC8FB59-ABB6-C046-B0FE-35BBA3455FDD}" destId="{911D8246-4D6B-F349-A86D-FFDFDA108DC2}" srcOrd="12" destOrd="0" presId="urn:microsoft.com/office/officeart/2008/layout/LinedList"/>
    <dgm:cxn modelId="{AA2DCE85-367A-4840-8CAF-78FE0077F20E}" type="presParOf" srcId="{EAC8FB59-ABB6-C046-B0FE-35BBA3455FDD}" destId="{1BDC8A67-04EA-9B42-8614-C0D329369796}" srcOrd="13" destOrd="0" presId="urn:microsoft.com/office/officeart/2008/layout/LinedList"/>
    <dgm:cxn modelId="{A8B689CF-5F7B-C045-A235-FAC8E91EDC5A}" type="presParOf" srcId="{1BDC8A67-04EA-9B42-8614-C0D329369796}" destId="{94F40029-C95D-8C4D-A2AE-7B20A05777DA}" srcOrd="0" destOrd="0" presId="urn:microsoft.com/office/officeart/2008/layout/LinedList"/>
    <dgm:cxn modelId="{3771651D-E868-974E-9640-4FD1082D818A}" type="presParOf" srcId="{1BDC8A67-04EA-9B42-8614-C0D329369796}" destId="{E0759A4B-1240-0B43-9207-DA61CCA9E627}" srcOrd="1" destOrd="0" presId="urn:microsoft.com/office/officeart/2008/layout/LinedList"/>
    <dgm:cxn modelId="{C821A288-F319-F14D-A2DC-259962F525F1}" type="presParOf" srcId="{EAC8FB59-ABB6-C046-B0FE-35BBA3455FDD}" destId="{FA75DE4C-9355-1546-AF04-E0428772C06D}" srcOrd="14" destOrd="0" presId="urn:microsoft.com/office/officeart/2008/layout/LinedList"/>
    <dgm:cxn modelId="{22A52F72-BDBF-D741-B579-4163ADED07A3}" type="presParOf" srcId="{EAC8FB59-ABB6-C046-B0FE-35BBA3455FDD}" destId="{B8342897-DB71-554F-A81D-C7384000B55B}" srcOrd="15" destOrd="0" presId="urn:microsoft.com/office/officeart/2008/layout/LinedList"/>
    <dgm:cxn modelId="{FEDC2808-519D-7E4F-B287-F41CF466E8D6}" type="presParOf" srcId="{B8342897-DB71-554F-A81D-C7384000B55B}" destId="{17188B23-BB25-984F-AF5B-323EC34D74BA}" srcOrd="0" destOrd="0" presId="urn:microsoft.com/office/officeart/2008/layout/LinedList"/>
    <dgm:cxn modelId="{60D93144-A336-124D-9CA5-3A2C84ECFA31}" type="presParOf" srcId="{B8342897-DB71-554F-A81D-C7384000B55B}" destId="{07927A66-041E-1D43-B5C6-6EDBC78AE68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5A18A5-36DA-4FFC-AD78-24F2B93AA15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B672DE-ABF7-463F-B3E2-3C935FE7C8F4}">
      <dgm:prSet/>
      <dgm:spPr/>
      <dgm:t>
        <a:bodyPr/>
        <a:lstStyle/>
        <a:p>
          <a:r>
            <a:rPr lang="en-US"/>
            <a:t>GARCH/EGARCH Model to capture persistence and leverage effects</a:t>
          </a:r>
        </a:p>
      </dgm:t>
    </dgm:pt>
    <dgm:pt modelId="{1542B7F6-BE43-46CF-B28D-3D666C38A5B9}" type="parTrans" cxnId="{1F751D21-5E73-4926-A302-C02BD6804E7C}">
      <dgm:prSet/>
      <dgm:spPr/>
      <dgm:t>
        <a:bodyPr/>
        <a:lstStyle/>
        <a:p>
          <a:endParaRPr lang="en-US"/>
        </a:p>
      </dgm:t>
    </dgm:pt>
    <dgm:pt modelId="{564A59CC-1B09-4015-AB97-469ECF4D3FF4}" type="sibTrans" cxnId="{1F751D21-5E73-4926-A302-C02BD6804E7C}">
      <dgm:prSet/>
      <dgm:spPr/>
      <dgm:t>
        <a:bodyPr/>
        <a:lstStyle/>
        <a:p>
          <a:endParaRPr lang="en-US"/>
        </a:p>
      </dgm:t>
    </dgm:pt>
    <dgm:pt modelId="{EB2D436C-3E6A-44B0-AB15-A4B7F8D9ABCC}">
      <dgm:prSet/>
      <dgm:spPr/>
      <dgm:t>
        <a:bodyPr/>
        <a:lstStyle/>
        <a:p>
          <a:r>
            <a:rPr lang="en-US"/>
            <a:t>Add in more representative (fat-tailed distributions) to represent black-swan events in model</a:t>
          </a:r>
        </a:p>
      </dgm:t>
    </dgm:pt>
    <dgm:pt modelId="{9D21A736-ACE7-46D8-A3EF-4757DC79CDF8}" type="parTrans" cxnId="{1B2AABC8-64FB-45ED-8DBE-629E5C693E73}">
      <dgm:prSet/>
      <dgm:spPr/>
      <dgm:t>
        <a:bodyPr/>
        <a:lstStyle/>
        <a:p>
          <a:endParaRPr lang="en-US"/>
        </a:p>
      </dgm:t>
    </dgm:pt>
    <dgm:pt modelId="{052984D2-BE76-451F-BC3C-B2DCA652BC1B}" type="sibTrans" cxnId="{1B2AABC8-64FB-45ED-8DBE-629E5C693E73}">
      <dgm:prSet/>
      <dgm:spPr/>
      <dgm:t>
        <a:bodyPr/>
        <a:lstStyle/>
        <a:p>
          <a:endParaRPr lang="en-US"/>
        </a:p>
      </dgm:t>
    </dgm:pt>
    <dgm:pt modelId="{DAF51B88-E94F-413C-9849-5C0001DD3649}">
      <dgm:prSet/>
      <dgm:spPr/>
      <dgm:t>
        <a:bodyPr/>
        <a:lstStyle/>
        <a:p>
          <a:r>
            <a:rPr lang="en-US"/>
            <a:t>Fractal Distributions to simulate volatility clustering and not just a lagged indicator</a:t>
          </a:r>
        </a:p>
      </dgm:t>
    </dgm:pt>
    <dgm:pt modelId="{041D4DB8-164F-4314-A450-92FD627EDED2}" type="parTrans" cxnId="{8E9228BA-5E04-454B-A480-EB0AAE6BDA12}">
      <dgm:prSet/>
      <dgm:spPr/>
      <dgm:t>
        <a:bodyPr/>
        <a:lstStyle/>
        <a:p>
          <a:endParaRPr lang="en-US"/>
        </a:p>
      </dgm:t>
    </dgm:pt>
    <dgm:pt modelId="{BF2DC146-FF1A-47A3-B62F-821FDF0E1F4D}" type="sibTrans" cxnId="{8E9228BA-5E04-454B-A480-EB0AAE6BDA12}">
      <dgm:prSet/>
      <dgm:spPr/>
      <dgm:t>
        <a:bodyPr/>
        <a:lstStyle/>
        <a:p>
          <a:endParaRPr lang="en-US"/>
        </a:p>
      </dgm:t>
    </dgm:pt>
    <dgm:pt modelId="{2CE68929-099E-4985-925C-30B230468402}" type="pres">
      <dgm:prSet presAssocID="{9E5A18A5-36DA-4FFC-AD78-24F2B93AA15F}" presName="root" presStyleCnt="0">
        <dgm:presLayoutVars>
          <dgm:dir/>
          <dgm:resizeHandles val="exact"/>
        </dgm:presLayoutVars>
      </dgm:prSet>
      <dgm:spPr/>
    </dgm:pt>
    <dgm:pt modelId="{331DF2A6-45C6-410B-BA4F-A37887633924}" type="pres">
      <dgm:prSet presAssocID="{0CB672DE-ABF7-463F-B3E2-3C935FE7C8F4}" presName="compNode" presStyleCnt="0"/>
      <dgm:spPr/>
    </dgm:pt>
    <dgm:pt modelId="{A14ACE8A-E491-4761-86C7-13E29B829813}" type="pres">
      <dgm:prSet presAssocID="{0CB672DE-ABF7-463F-B3E2-3C935FE7C8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0A0BC896-D670-40D7-8AB3-FC60C8638AD8}" type="pres">
      <dgm:prSet presAssocID="{0CB672DE-ABF7-463F-B3E2-3C935FE7C8F4}" presName="spaceRect" presStyleCnt="0"/>
      <dgm:spPr/>
    </dgm:pt>
    <dgm:pt modelId="{903F22DD-ADAC-4407-B9B4-47BD1D5352B9}" type="pres">
      <dgm:prSet presAssocID="{0CB672DE-ABF7-463F-B3E2-3C935FE7C8F4}" presName="textRect" presStyleLbl="revTx" presStyleIdx="0" presStyleCnt="3">
        <dgm:presLayoutVars>
          <dgm:chMax val="1"/>
          <dgm:chPref val="1"/>
        </dgm:presLayoutVars>
      </dgm:prSet>
      <dgm:spPr/>
    </dgm:pt>
    <dgm:pt modelId="{95B85FEA-90EB-430A-A906-865AFE74A519}" type="pres">
      <dgm:prSet presAssocID="{564A59CC-1B09-4015-AB97-469ECF4D3FF4}" presName="sibTrans" presStyleCnt="0"/>
      <dgm:spPr/>
    </dgm:pt>
    <dgm:pt modelId="{5CCFAD82-AB46-43A3-8619-B58568EDD8A5}" type="pres">
      <dgm:prSet presAssocID="{EB2D436C-3E6A-44B0-AB15-A4B7F8D9ABCC}" presName="compNode" presStyleCnt="0"/>
      <dgm:spPr/>
    </dgm:pt>
    <dgm:pt modelId="{1466D593-D811-4C5F-AF09-772316C78E0B}" type="pres">
      <dgm:prSet presAssocID="{EB2D436C-3E6A-44B0-AB15-A4B7F8D9AB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t"/>
        </a:ext>
      </dgm:extLst>
    </dgm:pt>
    <dgm:pt modelId="{84150BB1-5498-4A77-A3FA-9E85BAC6CE03}" type="pres">
      <dgm:prSet presAssocID="{EB2D436C-3E6A-44B0-AB15-A4B7F8D9ABCC}" presName="spaceRect" presStyleCnt="0"/>
      <dgm:spPr/>
    </dgm:pt>
    <dgm:pt modelId="{82EAE35B-70A1-441F-AFC4-2B51631B899E}" type="pres">
      <dgm:prSet presAssocID="{EB2D436C-3E6A-44B0-AB15-A4B7F8D9ABCC}" presName="textRect" presStyleLbl="revTx" presStyleIdx="1" presStyleCnt="3">
        <dgm:presLayoutVars>
          <dgm:chMax val="1"/>
          <dgm:chPref val="1"/>
        </dgm:presLayoutVars>
      </dgm:prSet>
      <dgm:spPr/>
    </dgm:pt>
    <dgm:pt modelId="{6810447E-9EDB-4CA5-BEE6-6727A706D1A5}" type="pres">
      <dgm:prSet presAssocID="{052984D2-BE76-451F-BC3C-B2DCA652BC1B}" presName="sibTrans" presStyleCnt="0"/>
      <dgm:spPr/>
    </dgm:pt>
    <dgm:pt modelId="{EB664A67-BF88-4103-BA14-04020AF3B1E7}" type="pres">
      <dgm:prSet presAssocID="{DAF51B88-E94F-413C-9849-5C0001DD3649}" presName="compNode" presStyleCnt="0"/>
      <dgm:spPr/>
    </dgm:pt>
    <dgm:pt modelId="{AC0460A9-835D-414E-A582-7F9D344E6CF2}" type="pres">
      <dgm:prSet presAssocID="{DAF51B88-E94F-413C-9849-5C0001DD36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37EA5AE-2442-4128-A096-6D6A2C509D1E}" type="pres">
      <dgm:prSet presAssocID="{DAF51B88-E94F-413C-9849-5C0001DD3649}" presName="spaceRect" presStyleCnt="0"/>
      <dgm:spPr/>
    </dgm:pt>
    <dgm:pt modelId="{FF4CC63C-863D-4BDA-B4AC-E03C452A9BB5}" type="pres">
      <dgm:prSet presAssocID="{DAF51B88-E94F-413C-9849-5C0001DD3649}" presName="textRect" presStyleLbl="revTx" presStyleIdx="2" presStyleCnt="3">
        <dgm:presLayoutVars>
          <dgm:chMax val="1"/>
          <dgm:chPref val="1"/>
        </dgm:presLayoutVars>
      </dgm:prSet>
      <dgm:spPr/>
    </dgm:pt>
  </dgm:ptLst>
  <dgm:cxnLst>
    <dgm:cxn modelId="{1F751D21-5E73-4926-A302-C02BD6804E7C}" srcId="{9E5A18A5-36DA-4FFC-AD78-24F2B93AA15F}" destId="{0CB672DE-ABF7-463F-B3E2-3C935FE7C8F4}" srcOrd="0" destOrd="0" parTransId="{1542B7F6-BE43-46CF-B28D-3D666C38A5B9}" sibTransId="{564A59CC-1B09-4015-AB97-469ECF4D3FF4}"/>
    <dgm:cxn modelId="{A28BE22B-D8C4-4F25-AD69-AF7D7B526EED}" type="presOf" srcId="{0CB672DE-ABF7-463F-B3E2-3C935FE7C8F4}" destId="{903F22DD-ADAC-4407-B9B4-47BD1D5352B9}" srcOrd="0" destOrd="0" presId="urn:microsoft.com/office/officeart/2018/2/layout/IconLabelList"/>
    <dgm:cxn modelId="{8BFE4E76-459C-4ED0-BBE8-3FE02D18C980}" type="presOf" srcId="{9E5A18A5-36DA-4FFC-AD78-24F2B93AA15F}" destId="{2CE68929-099E-4985-925C-30B230468402}" srcOrd="0" destOrd="0" presId="urn:microsoft.com/office/officeart/2018/2/layout/IconLabelList"/>
    <dgm:cxn modelId="{44BF0B7F-711C-4F99-8BF7-C5E0C35D4F50}" type="presOf" srcId="{DAF51B88-E94F-413C-9849-5C0001DD3649}" destId="{FF4CC63C-863D-4BDA-B4AC-E03C452A9BB5}" srcOrd="0" destOrd="0" presId="urn:microsoft.com/office/officeart/2018/2/layout/IconLabelList"/>
    <dgm:cxn modelId="{25E4F9B2-759D-491A-97F0-A3CD14D47E2D}" type="presOf" srcId="{EB2D436C-3E6A-44B0-AB15-A4B7F8D9ABCC}" destId="{82EAE35B-70A1-441F-AFC4-2B51631B899E}" srcOrd="0" destOrd="0" presId="urn:microsoft.com/office/officeart/2018/2/layout/IconLabelList"/>
    <dgm:cxn modelId="{8E9228BA-5E04-454B-A480-EB0AAE6BDA12}" srcId="{9E5A18A5-36DA-4FFC-AD78-24F2B93AA15F}" destId="{DAF51B88-E94F-413C-9849-5C0001DD3649}" srcOrd="2" destOrd="0" parTransId="{041D4DB8-164F-4314-A450-92FD627EDED2}" sibTransId="{BF2DC146-FF1A-47A3-B62F-821FDF0E1F4D}"/>
    <dgm:cxn modelId="{1B2AABC8-64FB-45ED-8DBE-629E5C693E73}" srcId="{9E5A18A5-36DA-4FFC-AD78-24F2B93AA15F}" destId="{EB2D436C-3E6A-44B0-AB15-A4B7F8D9ABCC}" srcOrd="1" destOrd="0" parTransId="{9D21A736-ACE7-46D8-A3EF-4757DC79CDF8}" sibTransId="{052984D2-BE76-451F-BC3C-B2DCA652BC1B}"/>
    <dgm:cxn modelId="{33D22502-73CE-4AC1-BF4A-7BB170F0D362}" type="presParOf" srcId="{2CE68929-099E-4985-925C-30B230468402}" destId="{331DF2A6-45C6-410B-BA4F-A37887633924}" srcOrd="0" destOrd="0" presId="urn:microsoft.com/office/officeart/2018/2/layout/IconLabelList"/>
    <dgm:cxn modelId="{E7EE74C7-AA78-4683-AF81-DC77C1C640A7}" type="presParOf" srcId="{331DF2A6-45C6-410B-BA4F-A37887633924}" destId="{A14ACE8A-E491-4761-86C7-13E29B829813}" srcOrd="0" destOrd="0" presId="urn:microsoft.com/office/officeart/2018/2/layout/IconLabelList"/>
    <dgm:cxn modelId="{74951836-5AFF-427F-B6D0-5A9BC3051EA9}" type="presParOf" srcId="{331DF2A6-45C6-410B-BA4F-A37887633924}" destId="{0A0BC896-D670-40D7-8AB3-FC60C8638AD8}" srcOrd="1" destOrd="0" presId="urn:microsoft.com/office/officeart/2018/2/layout/IconLabelList"/>
    <dgm:cxn modelId="{FE6D478E-6008-4C8E-BB1F-A647A75FE1A7}" type="presParOf" srcId="{331DF2A6-45C6-410B-BA4F-A37887633924}" destId="{903F22DD-ADAC-4407-B9B4-47BD1D5352B9}" srcOrd="2" destOrd="0" presId="urn:microsoft.com/office/officeart/2018/2/layout/IconLabelList"/>
    <dgm:cxn modelId="{77DA39AC-E51B-4212-8A73-459BC125B0C7}" type="presParOf" srcId="{2CE68929-099E-4985-925C-30B230468402}" destId="{95B85FEA-90EB-430A-A906-865AFE74A519}" srcOrd="1" destOrd="0" presId="urn:microsoft.com/office/officeart/2018/2/layout/IconLabelList"/>
    <dgm:cxn modelId="{7FA53039-1AC0-4B39-9235-865870EFDC19}" type="presParOf" srcId="{2CE68929-099E-4985-925C-30B230468402}" destId="{5CCFAD82-AB46-43A3-8619-B58568EDD8A5}" srcOrd="2" destOrd="0" presId="urn:microsoft.com/office/officeart/2018/2/layout/IconLabelList"/>
    <dgm:cxn modelId="{C0EFDBD9-E01F-43DA-82FD-261ACE6E3902}" type="presParOf" srcId="{5CCFAD82-AB46-43A3-8619-B58568EDD8A5}" destId="{1466D593-D811-4C5F-AF09-772316C78E0B}" srcOrd="0" destOrd="0" presId="urn:microsoft.com/office/officeart/2018/2/layout/IconLabelList"/>
    <dgm:cxn modelId="{3A4FC74C-DA31-45EF-9DA3-667014AE9519}" type="presParOf" srcId="{5CCFAD82-AB46-43A3-8619-B58568EDD8A5}" destId="{84150BB1-5498-4A77-A3FA-9E85BAC6CE03}" srcOrd="1" destOrd="0" presId="urn:microsoft.com/office/officeart/2018/2/layout/IconLabelList"/>
    <dgm:cxn modelId="{DEE1425F-43B5-4560-9C35-562AE68A39A3}" type="presParOf" srcId="{5CCFAD82-AB46-43A3-8619-B58568EDD8A5}" destId="{82EAE35B-70A1-441F-AFC4-2B51631B899E}" srcOrd="2" destOrd="0" presId="urn:microsoft.com/office/officeart/2018/2/layout/IconLabelList"/>
    <dgm:cxn modelId="{319689AD-9779-49E0-8C05-1A35F80BEED1}" type="presParOf" srcId="{2CE68929-099E-4985-925C-30B230468402}" destId="{6810447E-9EDB-4CA5-BEE6-6727A706D1A5}" srcOrd="3" destOrd="0" presId="urn:microsoft.com/office/officeart/2018/2/layout/IconLabelList"/>
    <dgm:cxn modelId="{4CF41692-36EE-47E3-9F94-2DAA19042F92}" type="presParOf" srcId="{2CE68929-099E-4985-925C-30B230468402}" destId="{EB664A67-BF88-4103-BA14-04020AF3B1E7}" srcOrd="4" destOrd="0" presId="urn:microsoft.com/office/officeart/2018/2/layout/IconLabelList"/>
    <dgm:cxn modelId="{53D671BD-3FCC-41F7-82C7-F1AD66C11EF2}" type="presParOf" srcId="{EB664A67-BF88-4103-BA14-04020AF3B1E7}" destId="{AC0460A9-835D-414E-A582-7F9D344E6CF2}" srcOrd="0" destOrd="0" presId="urn:microsoft.com/office/officeart/2018/2/layout/IconLabelList"/>
    <dgm:cxn modelId="{AB9B15F0-2EEB-4501-A855-9061996738E4}" type="presParOf" srcId="{EB664A67-BF88-4103-BA14-04020AF3B1E7}" destId="{937EA5AE-2442-4128-A096-6D6A2C509D1E}" srcOrd="1" destOrd="0" presId="urn:microsoft.com/office/officeart/2018/2/layout/IconLabelList"/>
    <dgm:cxn modelId="{65971CF3-037F-4429-9DC1-B9BC035F11F5}" type="presParOf" srcId="{EB664A67-BF88-4103-BA14-04020AF3B1E7}" destId="{FF4CC63C-863D-4BDA-B4AC-E03C452A9BB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2E6FC-B742-BE42-B4A6-D93DF81BA1AE}">
      <dsp:nvSpPr>
        <dsp:cNvPr id="0" name=""/>
        <dsp:cNvSpPr/>
      </dsp:nvSpPr>
      <dsp:spPr>
        <a:xfrm>
          <a:off x="0" y="0"/>
          <a:ext cx="74422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71799-3D76-0344-8A42-057601BD22FE}">
      <dsp:nvSpPr>
        <dsp:cNvPr id="0" name=""/>
        <dsp:cNvSpPr/>
      </dsp:nvSpPr>
      <dsp:spPr>
        <a:xfrm>
          <a:off x="0" y="0"/>
          <a:ext cx="7442201" cy="67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Motivation and Objectives</a:t>
          </a:r>
        </a:p>
      </dsp:txBody>
      <dsp:txXfrm>
        <a:off x="0" y="0"/>
        <a:ext cx="7442201" cy="675035"/>
      </dsp:txXfrm>
    </dsp:sp>
    <dsp:sp modelId="{50F45EAC-FCE3-EF48-B9E0-6B27D26F1B5E}">
      <dsp:nvSpPr>
        <dsp:cNvPr id="0" name=""/>
        <dsp:cNvSpPr/>
      </dsp:nvSpPr>
      <dsp:spPr>
        <a:xfrm>
          <a:off x="0" y="675035"/>
          <a:ext cx="74422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95742B-5098-704E-8C07-600D1C04ED3D}">
      <dsp:nvSpPr>
        <dsp:cNvPr id="0" name=""/>
        <dsp:cNvSpPr/>
      </dsp:nvSpPr>
      <dsp:spPr>
        <a:xfrm>
          <a:off x="0" y="675035"/>
          <a:ext cx="7442201" cy="67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Data &amp; Exploratory Analysis</a:t>
          </a:r>
        </a:p>
      </dsp:txBody>
      <dsp:txXfrm>
        <a:off x="0" y="675035"/>
        <a:ext cx="7442201" cy="675035"/>
      </dsp:txXfrm>
    </dsp:sp>
    <dsp:sp modelId="{26B512E8-091F-E24C-A111-47C906636F07}">
      <dsp:nvSpPr>
        <dsp:cNvPr id="0" name=""/>
        <dsp:cNvSpPr/>
      </dsp:nvSpPr>
      <dsp:spPr>
        <a:xfrm>
          <a:off x="0" y="1350070"/>
          <a:ext cx="74422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03873-D2BC-4844-973F-45812CE327B5}">
      <dsp:nvSpPr>
        <dsp:cNvPr id="0" name=""/>
        <dsp:cNvSpPr/>
      </dsp:nvSpPr>
      <dsp:spPr>
        <a:xfrm>
          <a:off x="0" y="1350071"/>
          <a:ext cx="7442201" cy="67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ARCH Model</a:t>
          </a:r>
        </a:p>
      </dsp:txBody>
      <dsp:txXfrm>
        <a:off x="0" y="1350071"/>
        <a:ext cx="7442201" cy="675035"/>
      </dsp:txXfrm>
    </dsp:sp>
    <dsp:sp modelId="{61A6114B-B9D5-C640-8BAE-19D066BBDE1A}">
      <dsp:nvSpPr>
        <dsp:cNvPr id="0" name=""/>
        <dsp:cNvSpPr/>
      </dsp:nvSpPr>
      <dsp:spPr>
        <a:xfrm>
          <a:off x="0" y="2025106"/>
          <a:ext cx="74422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F53DEF-EB4F-D84E-B281-B49FFFBD8D0E}">
      <dsp:nvSpPr>
        <dsp:cNvPr id="0" name=""/>
        <dsp:cNvSpPr/>
      </dsp:nvSpPr>
      <dsp:spPr>
        <a:xfrm>
          <a:off x="0" y="2025106"/>
          <a:ext cx="7442201" cy="67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Model Selection and ARCH(M) Results</a:t>
          </a:r>
        </a:p>
      </dsp:txBody>
      <dsp:txXfrm>
        <a:off x="0" y="2025106"/>
        <a:ext cx="7442201" cy="675035"/>
      </dsp:txXfrm>
    </dsp:sp>
    <dsp:sp modelId="{64DD7B20-4068-FF44-962D-61E75DEC2986}">
      <dsp:nvSpPr>
        <dsp:cNvPr id="0" name=""/>
        <dsp:cNvSpPr/>
      </dsp:nvSpPr>
      <dsp:spPr>
        <a:xfrm>
          <a:off x="0" y="2700141"/>
          <a:ext cx="74422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3052C8-3D3D-2D44-99D8-024A9DECE113}">
      <dsp:nvSpPr>
        <dsp:cNvPr id="0" name=""/>
        <dsp:cNvSpPr/>
      </dsp:nvSpPr>
      <dsp:spPr>
        <a:xfrm>
          <a:off x="0" y="2700142"/>
          <a:ext cx="7442201" cy="67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Volatility Forecasting (Deterministic &amp; Monte-Carlo)</a:t>
          </a:r>
        </a:p>
      </dsp:txBody>
      <dsp:txXfrm>
        <a:off x="0" y="2700142"/>
        <a:ext cx="7442201" cy="675035"/>
      </dsp:txXfrm>
    </dsp:sp>
    <dsp:sp modelId="{1A9A6EC7-AFFD-CD4C-B0FF-0002D105FF08}">
      <dsp:nvSpPr>
        <dsp:cNvPr id="0" name=""/>
        <dsp:cNvSpPr/>
      </dsp:nvSpPr>
      <dsp:spPr>
        <a:xfrm>
          <a:off x="0" y="3375177"/>
          <a:ext cx="74422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B81D5C-C818-4D44-B455-4EA2EDE09474}">
      <dsp:nvSpPr>
        <dsp:cNvPr id="0" name=""/>
        <dsp:cNvSpPr/>
      </dsp:nvSpPr>
      <dsp:spPr>
        <a:xfrm>
          <a:off x="0" y="3375177"/>
          <a:ext cx="7442201" cy="67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Back testing, Validation, and Library Implementation</a:t>
          </a:r>
        </a:p>
      </dsp:txBody>
      <dsp:txXfrm>
        <a:off x="0" y="3375177"/>
        <a:ext cx="7442201" cy="675035"/>
      </dsp:txXfrm>
    </dsp:sp>
    <dsp:sp modelId="{911D8246-4D6B-F349-A86D-FFDFDA108DC2}">
      <dsp:nvSpPr>
        <dsp:cNvPr id="0" name=""/>
        <dsp:cNvSpPr/>
      </dsp:nvSpPr>
      <dsp:spPr>
        <a:xfrm>
          <a:off x="0" y="4050212"/>
          <a:ext cx="74422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40029-C95D-8C4D-A2AE-7B20A05777DA}">
      <dsp:nvSpPr>
        <dsp:cNvPr id="0" name=""/>
        <dsp:cNvSpPr/>
      </dsp:nvSpPr>
      <dsp:spPr>
        <a:xfrm>
          <a:off x="0" y="4050212"/>
          <a:ext cx="7442201" cy="67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Options Pricing</a:t>
          </a:r>
        </a:p>
      </dsp:txBody>
      <dsp:txXfrm>
        <a:off x="0" y="4050212"/>
        <a:ext cx="7442201" cy="675035"/>
      </dsp:txXfrm>
    </dsp:sp>
    <dsp:sp modelId="{FA75DE4C-9355-1546-AF04-E0428772C06D}">
      <dsp:nvSpPr>
        <dsp:cNvPr id="0" name=""/>
        <dsp:cNvSpPr/>
      </dsp:nvSpPr>
      <dsp:spPr>
        <a:xfrm>
          <a:off x="0" y="4725248"/>
          <a:ext cx="74422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88B23-BB25-984F-AF5B-323EC34D74BA}">
      <dsp:nvSpPr>
        <dsp:cNvPr id="0" name=""/>
        <dsp:cNvSpPr/>
      </dsp:nvSpPr>
      <dsp:spPr>
        <a:xfrm>
          <a:off x="0" y="4725248"/>
          <a:ext cx="7442201" cy="675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Conclusion &amp; Next Steps</a:t>
          </a:r>
        </a:p>
      </dsp:txBody>
      <dsp:txXfrm>
        <a:off x="0" y="4725248"/>
        <a:ext cx="7442201" cy="675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ACE8A-E491-4761-86C7-13E29B829813}">
      <dsp:nvSpPr>
        <dsp:cNvPr id="0" name=""/>
        <dsp:cNvSpPr/>
      </dsp:nvSpPr>
      <dsp:spPr>
        <a:xfrm>
          <a:off x="880822" y="602250"/>
          <a:ext cx="1435205" cy="14352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3F22DD-ADAC-4407-B9B4-47BD1D5352B9}">
      <dsp:nvSpPr>
        <dsp:cNvPr id="0" name=""/>
        <dsp:cNvSpPr/>
      </dsp:nvSpPr>
      <dsp:spPr>
        <a:xfrm>
          <a:off x="3752" y="2417899"/>
          <a:ext cx="318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GARCH/EGARCH Model to capture persistence and leverage effects</a:t>
          </a:r>
        </a:p>
      </dsp:txBody>
      <dsp:txXfrm>
        <a:off x="3752" y="2417899"/>
        <a:ext cx="3189345" cy="720000"/>
      </dsp:txXfrm>
    </dsp:sp>
    <dsp:sp modelId="{1466D593-D811-4C5F-AF09-772316C78E0B}">
      <dsp:nvSpPr>
        <dsp:cNvPr id="0" name=""/>
        <dsp:cNvSpPr/>
      </dsp:nvSpPr>
      <dsp:spPr>
        <a:xfrm>
          <a:off x="4628303" y="602250"/>
          <a:ext cx="1435205" cy="14352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EAE35B-70A1-441F-AFC4-2B51631B899E}">
      <dsp:nvSpPr>
        <dsp:cNvPr id="0" name=""/>
        <dsp:cNvSpPr/>
      </dsp:nvSpPr>
      <dsp:spPr>
        <a:xfrm>
          <a:off x="3751233" y="2417899"/>
          <a:ext cx="318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Add in more representative (fat-tailed distributions) to represent black-swan events in model</a:t>
          </a:r>
        </a:p>
      </dsp:txBody>
      <dsp:txXfrm>
        <a:off x="3751233" y="2417899"/>
        <a:ext cx="3189345" cy="720000"/>
      </dsp:txXfrm>
    </dsp:sp>
    <dsp:sp modelId="{AC0460A9-835D-414E-A582-7F9D344E6CF2}">
      <dsp:nvSpPr>
        <dsp:cNvPr id="0" name=""/>
        <dsp:cNvSpPr/>
      </dsp:nvSpPr>
      <dsp:spPr>
        <a:xfrm>
          <a:off x="8375784" y="602250"/>
          <a:ext cx="1435205" cy="14352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4CC63C-863D-4BDA-B4AC-E03C452A9BB5}">
      <dsp:nvSpPr>
        <dsp:cNvPr id="0" name=""/>
        <dsp:cNvSpPr/>
      </dsp:nvSpPr>
      <dsp:spPr>
        <a:xfrm>
          <a:off x="7498714" y="2417899"/>
          <a:ext cx="31893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Fractal Distributions to simulate volatility clustering and not just a lagged indicator</a:t>
          </a:r>
        </a:p>
      </dsp:txBody>
      <dsp:txXfrm>
        <a:off x="7498714" y="2417899"/>
        <a:ext cx="3189345"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C9DEA-E84A-644C-B6CA-1D056DEAD17F}" type="datetimeFigureOut">
              <a:rPr lang="en-US" smtClean="0"/>
              <a:t>6/13/25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933DF-1405-7542-A42D-82BAE2424E95}" type="slidenum">
              <a:rPr lang="en-US" smtClean="0"/>
              <a:t>‹#›</a:t>
            </a:fld>
            <a:endParaRPr lang="en-US"/>
          </a:p>
        </p:txBody>
      </p:sp>
    </p:spTree>
    <p:extLst>
      <p:ext uri="{BB962C8B-B14F-4D97-AF65-F5344CB8AC3E}">
        <p14:creationId xmlns:p14="http://schemas.microsoft.com/office/powerpoint/2010/main" val="3130332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audience what they see in this graph. Describe it.</a:t>
            </a:r>
          </a:p>
          <a:p>
            <a:r>
              <a:rPr lang="en-US"/>
              <a:t>Daily returns are wildly erratic, volatility changes a lot.</a:t>
            </a:r>
          </a:p>
          <a:p>
            <a:r>
              <a:rPr lang="en-US"/>
              <a:t>In most models we take volatility as constant; however, this assumption is wrong.</a:t>
            </a:r>
          </a:p>
          <a:p>
            <a:r>
              <a:rPr lang="en-US"/>
              <a:t>Volatility clustering</a:t>
            </a:r>
          </a:p>
          <a:p>
            <a:r>
              <a:rPr lang="en-US"/>
              <a:t>Therefore, we need a model that captures the sudden changes in volatility.</a:t>
            </a:r>
          </a:p>
          <a:p>
            <a:r>
              <a:rPr lang="en-US"/>
              <a:t>We want to eventually model volatility and use it to price options.</a:t>
            </a:r>
          </a:p>
          <a:p>
            <a:r>
              <a:rPr lang="en-US"/>
              <a:t>With volatility being one of the most important factors in the price of options.</a:t>
            </a:r>
          </a:p>
        </p:txBody>
      </p:sp>
      <p:sp>
        <p:nvSpPr>
          <p:cNvPr id="4" name="Slide Number Placeholder 3"/>
          <p:cNvSpPr>
            <a:spLocks noGrp="1"/>
          </p:cNvSpPr>
          <p:nvPr>
            <p:ph type="sldNum" sz="quarter" idx="5"/>
          </p:nvPr>
        </p:nvSpPr>
        <p:spPr/>
        <p:txBody>
          <a:bodyPr/>
          <a:lstStyle/>
          <a:p>
            <a:fld id="{920933DF-1405-7542-A42D-82BAE2424E95}" type="slidenum">
              <a:rPr lang="en-US" smtClean="0"/>
              <a:t>3</a:t>
            </a:fld>
            <a:endParaRPr lang="en-US"/>
          </a:p>
        </p:txBody>
      </p:sp>
    </p:spTree>
    <p:extLst>
      <p:ext uri="{BB962C8B-B14F-4D97-AF65-F5344CB8AC3E}">
        <p14:creationId xmlns:p14="http://schemas.microsoft.com/office/powerpoint/2010/main" val="110445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it wouldn’t be useful to just check past volatility. So, we used it to find volatility in the future.</a:t>
            </a:r>
          </a:p>
          <a:p>
            <a:r>
              <a:rPr lang="en-US"/>
              <a:t>Again, it does a great job of taking in to account the recent past’s volatility.</a:t>
            </a:r>
          </a:p>
          <a:p>
            <a:r>
              <a:rPr lang="en-US"/>
              <a:t>However, you might also notice that forecasting for 30 days means for 21 of the 30 days we are actually using forecasted volatility to predict future volatility.</a:t>
            </a:r>
          </a:p>
          <a:p>
            <a:r>
              <a:rPr lang="en-US"/>
              <a:t>Therefore, it has this convergent slope that is not as useful and means we really shouldn’t forecast more than the number of lags we consider</a:t>
            </a:r>
          </a:p>
        </p:txBody>
      </p:sp>
      <p:sp>
        <p:nvSpPr>
          <p:cNvPr id="4" name="Slide Number Placeholder 3"/>
          <p:cNvSpPr>
            <a:spLocks noGrp="1"/>
          </p:cNvSpPr>
          <p:nvPr>
            <p:ph type="sldNum" sz="quarter" idx="5"/>
          </p:nvPr>
        </p:nvSpPr>
        <p:spPr/>
        <p:txBody>
          <a:bodyPr/>
          <a:lstStyle/>
          <a:p>
            <a:fld id="{920933DF-1405-7542-A42D-82BAE2424E95}" type="slidenum">
              <a:rPr lang="en-US" smtClean="0"/>
              <a:t>15</a:t>
            </a:fld>
            <a:endParaRPr lang="en-US"/>
          </a:p>
        </p:txBody>
      </p:sp>
    </p:spTree>
    <p:extLst>
      <p:ext uri="{BB962C8B-B14F-4D97-AF65-F5344CB8AC3E}">
        <p14:creationId xmlns:p14="http://schemas.microsoft.com/office/powerpoint/2010/main" val="1004767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build on that, we thought adding some randomness using monte-</a:t>
            </a:r>
            <a:r>
              <a:rPr lang="en-US" err="1"/>
              <a:t>carlo</a:t>
            </a:r>
            <a:r>
              <a:rPr lang="en-US"/>
              <a:t> simulations would more accurately predict what future volatility looks like.</a:t>
            </a:r>
          </a:p>
          <a:p>
            <a:r>
              <a:rPr lang="en-US"/>
              <a:t>The randomness of course was randomly sampled from normal </a:t>
            </a:r>
            <a:r>
              <a:rPr lang="en-US" err="1"/>
              <a:t>distrubution</a:t>
            </a:r>
            <a:r>
              <a:rPr lang="en-US"/>
              <a:t>, which is why our 90% confidence band looks so similar to before.</a:t>
            </a:r>
          </a:p>
          <a:p>
            <a:r>
              <a:rPr lang="en-US"/>
              <a:t>However, </a:t>
            </a:r>
            <a:r>
              <a:rPr lang="en-US" err="1"/>
              <a:t>probalistic</a:t>
            </a:r>
            <a:r>
              <a:rPr lang="en-US"/>
              <a:t> forecasting does a much better job of actually capturing the variance in volatility compared to a deterministic forecast.</a:t>
            </a:r>
          </a:p>
        </p:txBody>
      </p:sp>
      <p:sp>
        <p:nvSpPr>
          <p:cNvPr id="4" name="Slide Number Placeholder 3"/>
          <p:cNvSpPr>
            <a:spLocks noGrp="1"/>
          </p:cNvSpPr>
          <p:nvPr>
            <p:ph type="sldNum" sz="quarter" idx="5"/>
          </p:nvPr>
        </p:nvSpPr>
        <p:spPr/>
        <p:txBody>
          <a:bodyPr/>
          <a:lstStyle/>
          <a:p>
            <a:fld id="{920933DF-1405-7542-A42D-82BAE2424E95}" type="slidenum">
              <a:rPr lang="en-US" smtClean="0"/>
              <a:t>16</a:t>
            </a:fld>
            <a:endParaRPr lang="en-US"/>
          </a:p>
        </p:txBody>
      </p:sp>
    </p:spTree>
    <p:extLst>
      <p:ext uri="{BB962C8B-B14F-4D97-AF65-F5344CB8AC3E}">
        <p14:creationId xmlns:p14="http://schemas.microsoft.com/office/powerpoint/2010/main" val="19381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all that we learnt, lets use 5 day rolling forecasts to back test our volatility estimates. And, as you can see even though there is a bit of a lag and the forecast is still smoother than actual.</a:t>
            </a:r>
          </a:p>
          <a:p>
            <a:r>
              <a:rPr lang="en-US"/>
              <a:t>Our forecast does extremely well in actually predicting volatility.</a:t>
            </a:r>
          </a:p>
        </p:txBody>
      </p:sp>
      <p:sp>
        <p:nvSpPr>
          <p:cNvPr id="4" name="Slide Number Placeholder 3"/>
          <p:cNvSpPr>
            <a:spLocks noGrp="1"/>
          </p:cNvSpPr>
          <p:nvPr>
            <p:ph type="sldNum" sz="quarter" idx="5"/>
          </p:nvPr>
        </p:nvSpPr>
        <p:spPr/>
        <p:txBody>
          <a:bodyPr/>
          <a:lstStyle/>
          <a:p>
            <a:fld id="{920933DF-1405-7542-A42D-82BAE2424E95}" type="slidenum">
              <a:rPr lang="en-US" smtClean="0"/>
              <a:t>17</a:t>
            </a:fld>
            <a:endParaRPr lang="en-US"/>
          </a:p>
        </p:txBody>
      </p:sp>
    </p:spTree>
    <p:extLst>
      <p:ext uri="{BB962C8B-B14F-4D97-AF65-F5344CB8AC3E}">
        <p14:creationId xmlns:p14="http://schemas.microsoft.com/office/powerpoint/2010/main" val="1977621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bring it together to price SPY options with a 7-day expiry. While we have the characteristic options curve for call prices versus strike price (exercise price).</a:t>
            </a:r>
          </a:p>
          <a:p>
            <a:r>
              <a:rPr lang="en-US"/>
              <a:t>Our model does give us some difference. We incorporate higher volatility into the model than what the market implies, and this shows in the higher options price.</a:t>
            </a:r>
          </a:p>
          <a:p>
            <a:r>
              <a:rPr lang="en-US"/>
              <a:t>However, we also notice that the market has a downside bias. Now the exact reason is difficult to determine, but one of the limitations of ARCH is that it doesn’t take into account black swan events and leverage effects which could be priced into lower exercise price options.</a:t>
            </a:r>
          </a:p>
        </p:txBody>
      </p:sp>
      <p:sp>
        <p:nvSpPr>
          <p:cNvPr id="4" name="Slide Number Placeholder 3"/>
          <p:cNvSpPr>
            <a:spLocks noGrp="1"/>
          </p:cNvSpPr>
          <p:nvPr>
            <p:ph type="sldNum" sz="quarter" idx="5"/>
          </p:nvPr>
        </p:nvSpPr>
        <p:spPr/>
        <p:txBody>
          <a:bodyPr/>
          <a:lstStyle/>
          <a:p>
            <a:fld id="{920933DF-1405-7542-A42D-82BAE2424E95}" type="slidenum">
              <a:rPr lang="en-US" smtClean="0"/>
              <a:t>18</a:t>
            </a:fld>
            <a:endParaRPr lang="en-US"/>
          </a:p>
        </p:txBody>
      </p:sp>
    </p:spTree>
    <p:extLst>
      <p:ext uri="{BB962C8B-B14F-4D97-AF65-F5344CB8AC3E}">
        <p14:creationId xmlns:p14="http://schemas.microsoft.com/office/powerpoint/2010/main" val="1795131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0933DF-1405-7542-A42D-82BAE2424E95}" type="slidenum">
              <a:rPr lang="en-US" smtClean="0"/>
              <a:t>19</a:t>
            </a:fld>
            <a:endParaRPr lang="en-US"/>
          </a:p>
        </p:txBody>
      </p:sp>
    </p:spTree>
    <p:extLst>
      <p:ext uri="{BB962C8B-B14F-4D97-AF65-F5344CB8AC3E}">
        <p14:creationId xmlns:p14="http://schemas.microsoft.com/office/powerpoint/2010/main" val="1151936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we loaded in data from Yahoo Finance API</a:t>
            </a:r>
          </a:p>
          <a:p>
            <a:r>
              <a:rPr lang="en-US"/>
              <a:t>Cleaned the Data and found daily returns.</a:t>
            </a:r>
          </a:p>
          <a:p>
            <a:r>
              <a:rPr lang="en-US"/>
              <a:t>Created plots and summary statistics on daily returns for SPY, mean, variance, skewness, and more</a:t>
            </a:r>
          </a:p>
          <a:p>
            <a:r>
              <a:rPr lang="en-US"/>
              <a:t>We then did our first preliminary analysis using ACF and PACF, which essentially measure whether current returns depend on past returns.</a:t>
            </a:r>
          </a:p>
          <a:p>
            <a:r>
              <a:rPr lang="en-US"/>
              <a:t>The plots clearly suggest that is the case; therefore, volatility must also be dependent on past volatility (show spike and non-zero correlation on graph)</a:t>
            </a:r>
          </a:p>
        </p:txBody>
      </p:sp>
      <p:sp>
        <p:nvSpPr>
          <p:cNvPr id="4" name="Slide Number Placeholder 3"/>
          <p:cNvSpPr>
            <a:spLocks noGrp="1"/>
          </p:cNvSpPr>
          <p:nvPr>
            <p:ph type="sldNum" sz="quarter" idx="5"/>
          </p:nvPr>
        </p:nvSpPr>
        <p:spPr/>
        <p:txBody>
          <a:bodyPr/>
          <a:lstStyle/>
          <a:p>
            <a:fld id="{920933DF-1405-7542-A42D-82BAE2424E95}" type="slidenum">
              <a:rPr lang="en-US" smtClean="0"/>
              <a:t>4</a:t>
            </a:fld>
            <a:endParaRPr lang="en-US"/>
          </a:p>
        </p:txBody>
      </p:sp>
    </p:spTree>
    <p:extLst>
      <p:ext uri="{BB962C8B-B14F-4D97-AF65-F5344CB8AC3E}">
        <p14:creationId xmlns:p14="http://schemas.microsoft.com/office/powerpoint/2010/main" val="2933342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www.oreilly.com</a:t>
            </a:r>
            <a:r>
              <a:rPr lang="en-US"/>
              <a:t>/library/view/python-for-finance/9781789618518/1ad96561-4f9d-4839-82fc-9cfdb1205f0f.xhtml</a:t>
            </a:r>
          </a:p>
        </p:txBody>
      </p:sp>
      <p:sp>
        <p:nvSpPr>
          <p:cNvPr id="4" name="Slide Number Placeholder 3"/>
          <p:cNvSpPr>
            <a:spLocks noGrp="1"/>
          </p:cNvSpPr>
          <p:nvPr>
            <p:ph type="sldNum" sz="quarter" idx="5"/>
          </p:nvPr>
        </p:nvSpPr>
        <p:spPr/>
        <p:txBody>
          <a:bodyPr/>
          <a:lstStyle/>
          <a:p>
            <a:fld id="{920933DF-1405-7542-A42D-82BAE2424E95}" type="slidenum">
              <a:rPr lang="en-US" smtClean="0"/>
              <a:t>6</a:t>
            </a:fld>
            <a:endParaRPr lang="en-US"/>
          </a:p>
        </p:txBody>
      </p:sp>
    </p:spTree>
    <p:extLst>
      <p:ext uri="{BB962C8B-B14F-4D97-AF65-F5344CB8AC3E}">
        <p14:creationId xmlns:p14="http://schemas.microsoft.com/office/powerpoint/2010/main" val="3133345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 data is regressed on previous data which is then used to predict future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concept </a:t>
            </a:r>
            <a:r>
              <a:rPr lang="en-US" err="1"/>
              <a:t>Volality</a:t>
            </a:r>
            <a:r>
              <a:rPr lang="en-US"/>
              <a:t> clustering is why the ARCH model is so powerful,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It is used by the ARCH model to help predict future levels of volatility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Since it looks at past (squared) errors, the higher the volatility in the current past, the higher the expected volatility in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920933DF-1405-7542-A42D-82BAE2424E95}" type="slidenum">
              <a:rPr lang="en-US" smtClean="0"/>
              <a:t>7</a:t>
            </a:fld>
            <a:endParaRPr lang="en-US"/>
          </a:p>
        </p:txBody>
      </p:sp>
    </p:spTree>
    <p:extLst>
      <p:ext uri="{BB962C8B-B14F-4D97-AF65-F5344CB8AC3E}">
        <p14:creationId xmlns:p14="http://schemas.microsoft.com/office/powerpoint/2010/main" val="2917728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homoscedastic, a big term meaning constant, suggests that returns are sampled simply from a normal distribution with constant volatility</a:t>
            </a:r>
          </a:p>
          <a:p>
            <a:r>
              <a:rPr lang="en-US"/>
              <a:t>Heteroskedastic models in the change in volatility</a:t>
            </a:r>
          </a:p>
        </p:txBody>
      </p:sp>
      <p:sp>
        <p:nvSpPr>
          <p:cNvPr id="4" name="Slide Number Placeholder 3"/>
          <p:cNvSpPr>
            <a:spLocks noGrp="1"/>
          </p:cNvSpPr>
          <p:nvPr>
            <p:ph type="sldNum" sz="quarter" idx="5"/>
          </p:nvPr>
        </p:nvSpPr>
        <p:spPr/>
        <p:txBody>
          <a:bodyPr/>
          <a:lstStyle/>
          <a:p>
            <a:fld id="{920933DF-1405-7542-A42D-82BAE2424E95}" type="slidenum">
              <a:rPr lang="en-US" smtClean="0"/>
              <a:t>8</a:t>
            </a:fld>
            <a:endParaRPr lang="en-US"/>
          </a:p>
        </p:txBody>
      </p:sp>
    </p:spTree>
    <p:extLst>
      <p:ext uri="{BB962C8B-B14F-4D97-AF65-F5344CB8AC3E}">
        <p14:creationId xmlns:p14="http://schemas.microsoft.com/office/powerpoint/2010/main" val="1594926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a:t>Notes:</a:t>
                </a:r>
              </a:p>
              <a:p>
                <a:endParaRPr lang="en-US" b="0" i="1">
                  <a:latin typeface="Cambria Math" panose="02040503050406030204" pitchFamily="18" charset="0"/>
                </a:endParaRPr>
              </a:p>
              <a:p>
                <a:r>
                  <a:rPr lang="en-US" b="0" i="1">
                    <a:latin typeface="Cambria Math" panose="02040503050406030204" pitchFamily="18" charset="0"/>
                  </a:rPr>
                  <a:t>Line 1)</a:t>
                </a:r>
              </a:p>
              <a:p>
                <a:pPr marL="171450" indent="-1714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𝜇</m:t>
                    </m:r>
                  </m:oMath>
                </a14:m>
                <a:r>
                  <a:rPr lang="en-US"/>
                  <a:t> represents</a:t>
                </a:r>
                <a:r>
                  <a:rPr lang="en-US" baseline="0"/>
                  <a:t> the mean return.</a:t>
                </a:r>
              </a:p>
              <a:p>
                <a:pPr marL="171450" indent="-171450">
                  <a:buFont typeface="Arial" panose="020B0604020202020204" pitchFamily="34" charset="0"/>
                  <a:buChar char="•"/>
                </a:pPr>
                <a:r>
                  <a:rPr lang="en-US"/>
                  <a:t>Saying “rt​∼N(</a:t>
                </a:r>
                <a:r>
                  <a:rPr lang="el-GR"/>
                  <a:t>μ,σ2)” </a:t>
                </a:r>
                <a:r>
                  <a:rPr lang="en-US"/>
                  <a:t>implicitly assumes a </a:t>
                </a:r>
                <a:r>
                  <a:rPr lang="en-US" b="1"/>
                  <a:t>constant</a:t>
                </a:r>
                <a:r>
                  <a:rPr lang="en-US"/>
                  <a:t> variance </a:t>
                </a:r>
                <a:r>
                  <a:rPr lang="el-GR"/>
                  <a:t>σ2\</a:t>
                </a:r>
                <a:r>
                  <a:rPr lang="en-US"/>
                  <a:t>sigma^2</a:t>
                </a:r>
                <a:r>
                  <a:rPr lang="el-GR"/>
                  <a:t>σ2</a:t>
                </a:r>
                <a:endParaRPr lang="en-US" baseline="0"/>
              </a:p>
              <a:p>
                <a:endParaRPr lang="en-US"/>
              </a:p>
              <a:p>
                <a:r>
                  <a:rPr lang="en-US" i="1"/>
                  <a:t>Lines 2/3)</a:t>
                </a:r>
              </a:p>
              <a:p>
                <a:pPr marL="171450" indent="-171450">
                  <a:buFont typeface="Arial" panose="020B0604020202020204" pitchFamily="34" charset="0"/>
                  <a:buChar char="•"/>
                </a:pPr>
                <a:r>
                  <a:rPr lang="en-US"/>
                  <a:t>ARCH(q) predicts variance using variances from the previous q time steps. A common number for q is 10 which provides enough recent context without including terms that are too old. </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on the first slide, we set up our ARCH framework by writing the return </a:t>
                </a:r>
                <a:r>
                  <a:rPr lang="en-US" err="1"/>
                  <a:t>r_t</a:t>
                </a:r>
                <a:r>
                  <a:rPr lang="en-US"/>
                  <a:t>​ as a constant mean plus a shock, </a:t>
                </a:r>
                <a:r>
                  <a:rPr lang="el-GR"/>
                  <a:t>ϵ</a:t>
                </a:r>
                <a:r>
                  <a:rPr lang="en-US"/>
                  <a:t>t​, which itself is </a:t>
                </a:r>
                <a:r>
                  <a:rPr lang="el-GR"/>
                  <a:t>σ</a:t>
                </a:r>
                <a:r>
                  <a:rPr lang="en-US"/>
                  <a:t>t​ times a standard normal innovation </a:t>
                </a:r>
                <a:r>
                  <a:rPr lang="en-US" err="1"/>
                  <a:t>zt</a:t>
                </a:r>
                <a:r>
                  <a:rPr lang="en-US"/>
                  <a:t>​. We then specify the conditional variance </a:t>
                </a:r>
                <a:r>
                  <a:rPr lang="el-GR"/>
                  <a:t>σ</a:t>
                </a:r>
                <a:r>
                  <a:rPr lang="en-US"/>
                  <a:t>t^ as an ARCH(q) process—that is, a baseline variance </a:t>
                </a:r>
                <a:r>
                  <a:rPr lang="el-GR"/>
                  <a:t>α0​ </a:t>
                </a:r>
                <a:r>
                  <a:rPr lang="en-US"/>
                  <a:t>plus a weighted sum of the past q squared residuals. The nonnegativity constraints </a:t>
                </a:r>
                <a:r>
                  <a:rPr lang="el-GR"/>
                  <a:t>α0&gt;0, α</a:t>
                </a:r>
                <a:r>
                  <a:rPr lang="en-US"/>
                  <a:t>i≥0 guarantee that variance stays positive, and by feeding past large shocks into </a:t>
                </a:r>
                <a:r>
                  <a:rPr lang="el-GR"/>
                  <a:t>σ</a:t>
                </a:r>
                <a:r>
                  <a:rPr lang="en-US"/>
                  <a:t>t^2, we capture the familiar volatility-clustering effect where big moves tend to follow big moves.”</a:t>
                </a:r>
              </a:p>
            </p:txBody>
          </p:sp>
        </mc:Choice>
        <mc:Fallback xmlns="">
          <p:sp>
            <p:nvSpPr>
              <p:cNvPr id="3" name="Notes Placeholder 2"/>
              <p:cNvSpPr>
                <a:spLocks noGrp="1"/>
              </p:cNvSpPr>
              <p:nvPr>
                <p:ph type="body" idx="1"/>
              </p:nvPr>
            </p:nvSpPr>
            <p:spPr/>
            <p:txBody>
              <a:bodyPr/>
              <a:lstStyle/>
              <a:p>
                <a:r>
                  <a:rPr lang="en-US" b="0"/>
                  <a:t>Notes:</a:t>
                </a:r>
              </a:p>
              <a:p>
                <a:endParaRPr lang="en-US" b="0" i="1">
                  <a:latin typeface="Cambria Math" panose="02040503050406030204" pitchFamily="18" charset="0"/>
                </a:endParaRPr>
              </a:p>
              <a:p>
                <a:r>
                  <a:rPr lang="en-US" b="0" i="1">
                    <a:latin typeface="Cambria Math" panose="02040503050406030204" pitchFamily="18" charset="0"/>
                  </a:rPr>
                  <a:t>Line 1)</a:t>
                </a:r>
              </a:p>
              <a:p>
                <a:pPr marL="171450" indent="-171450">
                  <a:buFont typeface="Arial" panose="020B0604020202020204" pitchFamily="34" charset="0"/>
                  <a:buChar char="•"/>
                </a:pPr>
                <a:r>
                  <a:rPr lang="en-US" b="0" i="0">
                    <a:latin typeface="Cambria Math" panose="02040503050406030204" pitchFamily="18" charset="0"/>
                  </a:rPr>
                  <a:t>𝜇</a:t>
                </a:r>
                <a:r>
                  <a:rPr lang="en-US"/>
                  <a:t> represents</a:t>
                </a:r>
                <a:r>
                  <a:rPr lang="en-US" baseline="0"/>
                  <a:t> the mean return.</a:t>
                </a:r>
              </a:p>
              <a:p>
                <a:pPr marL="171450" indent="-171450">
                  <a:buFont typeface="Arial" panose="020B0604020202020204" pitchFamily="34" charset="0"/>
                  <a:buChar char="•"/>
                </a:pPr>
                <a:r>
                  <a:rPr lang="en-US"/>
                  <a:t>Saying “rt​∼N(</a:t>
                </a:r>
                <a:r>
                  <a:rPr lang="el-GR"/>
                  <a:t>μ,σ2)” </a:t>
                </a:r>
                <a:r>
                  <a:rPr lang="en-US"/>
                  <a:t>implicitly assumes a </a:t>
                </a:r>
                <a:r>
                  <a:rPr lang="en-US" b="1"/>
                  <a:t>constant</a:t>
                </a:r>
                <a:r>
                  <a:rPr lang="en-US"/>
                  <a:t> variance </a:t>
                </a:r>
                <a:r>
                  <a:rPr lang="el-GR"/>
                  <a:t>σ2\</a:t>
                </a:r>
                <a:r>
                  <a:rPr lang="en-US"/>
                  <a:t>sigma^2</a:t>
                </a:r>
                <a:r>
                  <a:rPr lang="el-GR"/>
                  <a:t>σ2</a:t>
                </a:r>
                <a:endParaRPr lang="en-US" baseline="0"/>
              </a:p>
              <a:p>
                <a:endParaRPr lang="en-US"/>
              </a:p>
              <a:p>
                <a:r>
                  <a:rPr lang="en-US" i="1"/>
                  <a:t>Lines 2/3)</a:t>
                </a:r>
              </a:p>
              <a:p>
                <a:pPr marL="171450" indent="-171450">
                  <a:buFont typeface="Arial" panose="020B0604020202020204" pitchFamily="34" charset="0"/>
                  <a:buChar char="•"/>
                </a:pPr>
                <a:r>
                  <a:rPr lang="en-US"/>
                  <a:t>ARCH(q) predicts variance using variances from the previous q time steps. A common number for q is 10 which provides enough recent context without including terms that are too old. </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on the first slide, we set up our ARCH framework by writing the return </a:t>
                </a:r>
                <a:r>
                  <a:rPr lang="en-US" err="1"/>
                  <a:t>r_t</a:t>
                </a:r>
                <a:r>
                  <a:rPr lang="en-US"/>
                  <a:t>​ as a constant mean plus a shock, </a:t>
                </a:r>
                <a:r>
                  <a:rPr lang="el-GR"/>
                  <a:t>ϵ</a:t>
                </a:r>
                <a:r>
                  <a:rPr lang="en-US"/>
                  <a:t>t​, which itself is </a:t>
                </a:r>
                <a:r>
                  <a:rPr lang="el-GR"/>
                  <a:t>σ</a:t>
                </a:r>
                <a:r>
                  <a:rPr lang="en-US"/>
                  <a:t>t​ times a standard normal innovation </a:t>
                </a:r>
                <a:r>
                  <a:rPr lang="en-US" err="1"/>
                  <a:t>zt</a:t>
                </a:r>
                <a:r>
                  <a:rPr lang="en-US"/>
                  <a:t>​. We then specify the conditional variance </a:t>
                </a:r>
                <a:r>
                  <a:rPr lang="el-GR"/>
                  <a:t>σ</a:t>
                </a:r>
                <a:r>
                  <a:rPr lang="en-US"/>
                  <a:t>t^ as an ARCH(q) process—that is, a baseline variance </a:t>
                </a:r>
                <a:r>
                  <a:rPr lang="el-GR"/>
                  <a:t>α0​ </a:t>
                </a:r>
                <a:r>
                  <a:rPr lang="en-US"/>
                  <a:t>plus a weighted sum of the past q squared residuals. The nonnegativity constraints </a:t>
                </a:r>
                <a:r>
                  <a:rPr lang="el-GR"/>
                  <a:t>α0&gt;0, α</a:t>
                </a:r>
                <a:r>
                  <a:rPr lang="en-US"/>
                  <a:t>i≥0 guarantee that variance stays positive, and by feeding past large shocks into </a:t>
                </a:r>
                <a:r>
                  <a:rPr lang="el-GR"/>
                  <a:t>σ</a:t>
                </a:r>
                <a:r>
                  <a:rPr lang="en-US"/>
                  <a:t>t^2, we capture the familiar volatility-clustering effect where big moves tend to follow big moves.”</a:t>
                </a:r>
              </a:p>
            </p:txBody>
          </p:sp>
        </mc:Fallback>
      </mc:AlternateContent>
      <p:sp>
        <p:nvSpPr>
          <p:cNvPr id="4" name="Slide Number Placeholder 3"/>
          <p:cNvSpPr>
            <a:spLocks noGrp="1"/>
          </p:cNvSpPr>
          <p:nvPr>
            <p:ph type="sldNum" sz="quarter" idx="5"/>
          </p:nvPr>
        </p:nvSpPr>
        <p:spPr/>
        <p:txBody>
          <a:bodyPr/>
          <a:lstStyle/>
          <a:p>
            <a:fld id="{920933DF-1405-7542-A42D-82BAE2424E95}" type="slidenum">
              <a:rPr lang="en-US" smtClean="0"/>
              <a:t>10</a:t>
            </a:fld>
            <a:endParaRPr lang="en-US"/>
          </a:p>
        </p:txBody>
      </p:sp>
    </p:spTree>
    <p:extLst>
      <p:ext uri="{BB962C8B-B14F-4D97-AF65-F5344CB8AC3E}">
        <p14:creationId xmlns:p14="http://schemas.microsoft.com/office/powerpoint/2010/main" val="895910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a:t>
            </a:r>
          </a:p>
          <a:p>
            <a:r>
              <a:rPr lang="en-US"/>
              <a:t>We use the idea of likelihood maximization. </a:t>
            </a:r>
          </a:p>
          <a:p>
            <a:endParaRPr lang="en-US"/>
          </a:p>
          <a:p>
            <a:endParaRPr lang="en-US"/>
          </a:p>
          <a:p>
            <a:endParaRPr lang="en-US"/>
          </a:p>
          <a:p>
            <a:r>
              <a:rPr lang="en-US"/>
              <a:t>“Moving to the second slide, we first highlight the core intuition—if </a:t>
            </a:r>
            <a:r>
              <a:rPr lang="el-GR"/>
              <a:t>ϵ</a:t>
            </a:r>
            <a:r>
              <a:rPr lang="en-US"/>
              <a:t>t−1^2 is large, then today’s variance will also be elevated—and then show how we estimate the </a:t>
            </a:r>
            <a:r>
              <a:rPr lang="el-GR"/>
              <a:t>α</a:t>
            </a:r>
            <a:r>
              <a:rPr lang="en-US"/>
              <a:t>’s by maximizing the Gaussian log-likelihood, summing over terms of the form in the first line. This likelihood is optimized numerically to produce our maximum likelihood estimations and associated standard errors. These constants, alpha, act as weights determining how much influence each of the previous q epsilons have on the estimation of today’s variance notated </a:t>
            </a:r>
            <a:r>
              <a:rPr lang="el-GR"/>
              <a:t>σ</a:t>
            </a:r>
            <a:r>
              <a:rPr lang="en-US"/>
              <a:t>^2.</a:t>
            </a:r>
          </a:p>
          <a:p>
            <a:endParaRPr lang="en-US"/>
          </a:p>
          <a:p>
            <a:r>
              <a:rPr lang="en-US"/>
              <a:t>Finally, for the simplest ARCH(1) case, we derive a one-step-ahead forecast​, giving a direct rule for predicting tomorrow’s volatility from today’s shock.</a:t>
            </a:r>
          </a:p>
          <a:p>
            <a:endParaRPr lang="en-US"/>
          </a:p>
          <a:p>
            <a:r>
              <a:rPr lang="en-US"/>
              <a:t>Pulling this all together, we can now compute the alphas and </a:t>
            </a:r>
            <a:r>
              <a:rPr lang="en-US" err="1"/>
              <a:t>sigmas</a:t>
            </a:r>
            <a:r>
              <a:rPr lang="en-US"/>
              <a:t> sequentially to provide an estimate for todays variance that can then inform us of today’s expected returns.”</a:t>
            </a:r>
          </a:p>
        </p:txBody>
      </p:sp>
      <p:sp>
        <p:nvSpPr>
          <p:cNvPr id="4" name="Slide Number Placeholder 3"/>
          <p:cNvSpPr>
            <a:spLocks noGrp="1"/>
          </p:cNvSpPr>
          <p:nvPr>
            <p:ph type="sldNum" sz="quarter" idx="5"/>
          </p:nvPr>
        </p:nvSpPr>
        <p:spPr/>
        <p:txBody>
          <a:bodyPr/>
          <a:lstStyle/>
          <a:p>
            <a:fld id="{920933DF-1405-7542-A42D-82BAE2424E95}" type="slidenum">
              <a:rPr lang="en-US" smtClean="0"/>
              <a:t>11</a:t>
            </a:fld>
            <a:endParaRPr lang="en-US"/>
          </a:p>
        </p:txBody>
      </p:sp>
    </p:spTree>
    <p:extLst>
      <p:ext uri="{BB962C8B-B14F-4D97-AF65-F5344CB8AC3E}">
        <p14:creationId xmlns:p14="http://schemas.microsoft.com/office/powerpoint/2010/main" val="367974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tested the ARCH Model for different values of Q/M and chose the one with the smallest error that did not diverge</a:t>
            </a:r>
          </a:p>
          <a:p>
            <a:r>
              <a:rPr lang="en-US"/>
              <a:t>This was with Q = 9 days or lags in economics</a:t>
            </a:r>
          </a:p>
        </p:txBody>
      </p:sp>
      <p:sp>
        <p:nvSpPr>
          <p:cNvPr id="4" name="Slide Number Placeholder 3"/>
          <p:cNvSpPr>
            <a:spLocks noGrp="1"/>
          </p:cNvSpPr>
          <p:nvPr>
            <p:ph type="sldNum" sz="quarter" idx="5"/>
          </p:nvPr>
        </p:nvSpPr>
        <p:spPr/>
        <p:txBody>
          <a:bodyPr/>
          <a:lstStyle/>
          <a:p>
            <a:fld id="{920933DF-1405-7542-A42D-82BAE2424E95}" type="slidenum">
              <a:rPr lang="en-US" smtClean="0"/>
              <a:t>12</a:t>
            </a:fld>
            <a:endParaRPr lang="en-US"/>
          </a:p>
        </p:txBody>
      </p:sp>
    </p:spTree>
    <p:extLst>
      <p:ext uri="{BB962C8B-B14F-4D97-AF65-F5344CB8AC3E}">
        <p14:creationId xmlns:p14="http://schemas.microsoft.com/office/powerpoint/2010/main" val="1768052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they have our data and model formulated. We can finally use it.</a:t>
            </a:r>
          </a:p>
          <a:p>
            <a:r>
              <a:rPr lang="en-US"/>
              <a:t>While it would’ve been possible to just import an ARCH library and use it to find volatility, we wanted to understand the model mor intimately. </a:t>
            </a:r>
          </a:p>
          <a:p>
            <a:r>
              <a:rPr lang="en-US"/>
              <a:t>As well as build something more robust.</a:t>
            </a:r>
          </a:p>
          <a:p>
            <a:r>
              <a:rPr lang="en-US"/>
              <a:t>So, we first used this model to find conditional volatility for the first 200 days validating it with the library’s plot.</a:t>
            </a:r>
          </a:p>
          <a:p>
            <a:r>
              <a:rPr lang="en-US"/>
              <a:t>As you can see it does really good predicting the next days volatility and is very similar to actual volatility</a:t>
            </a:r>
          </a:p>
        </p:txBody>
      </p:sp>
      <p:sp>
        <p:nvSpPr>
          <p:cNvPr id="4" name="Slide Number Placeholder 3"/>
          <p:cNvSpPr>
            <a:spLocks noGrp="1"/>
          </p:cNvSpPr>
          <p:nvPr>
            <p:ph type="sldNum" sz="quarter" idx="5"/>
          </p:nvPr>
        </p:nvSpPr>
        <p:spPr/>
        <p:txBody>
          <a:bodyPr/>
          <a:lstStyle/>
          <a:p>
            <a:fld id="{920933DF-1405-7542-A42D-82BAE2424E95}" type="slidenum">
              <a:rPr lang="en-US" smtClean="0"/>
              <a:t>14</a:t>
            </a:fld>
            <a:endParaRPr lang="en-US"/>
          </a:p>
        </p:txBody>
      </p:sp>
    </p:spTree>
    <p:extLst>
      <p:ext uri="{BB962C8B-B14F-4D97-AF65-F5344CB8AC3E}">
        <p14:creationId xmlns:p14="http://schemas.microsoft.com/office/powerpoint/2010/main" val="1313598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6/13/25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4000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6/13/25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62691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6/13/25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43726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6/13/25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6839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6/13/25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84123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6/13/25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71986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6/13/25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697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6/13/25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52426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6/13/25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781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6/13/25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69419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6/13/25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1767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6/13/25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183830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5D83CBD6-4343-C23B-7E85-9531014E57BF}"/>
              </a:ext>
            </a:extLst>
          </p:cNvPr>
          <p:cNvPicPr>
            <a:picLocks noChangeAspect="1"/>
          </p:cNvPicPr>
          <p:nvPr/>
        </p:nvPicPr>
        <p:blipFill>
          <a:blip r:embed="rId2"/>
          <a:srcRect t="1350" b="14380"/>
          <a:stretch/>
        </p:blipFill>
        <p:spPr>
          <a:xfrm>
            <a:off x="20" y="1"/>
            <a:ext cx="12191980" cy="6858000"/>
          </a:xfrm>
          <a:prstGeom prst="rect">
            <a:avLst/>
          </a:prstGeom>
        </p:spPr>
      </p:pic>
      <p:sp>
        <p:nvSpPr>
          <p:cNvPr id="38" name="Rectangle 37">
            <a:extLst>
              <a:ext uri="{FF2B5EF4-FFF2-40B4-BE49-F238E27FC236}">
                <a16:creationId xmlns:a16="http://schemas.microsoft.com/office/drawing/2014/main" id="{B1ACE4AF-84DA-48B2-A249-C353FC933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43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A6853-CE72-5330-EC5F-81DDFB98536E}"/>
              </a:ext>
            </a:extLst>
          </p:cNvPr>
          <p:cNvSpPr>
            <a:spLocks noGrp="1"/>
          </p:cNvSpPr>
          <p:nvPr>
            <p:ph type="ctrTitle"/>
          </p:nvPr>
        </p:nvSpPr>
        <p:spPr>
          <a:xfrm>
            <a:off x="704088" y="908794"/>
            <a:ext cx="10835191" cy="806297"/>
          </a:xfrm>
        </p:spPr>
        <p:txBody>
          <a:bodyPr>
            <a:normAutofit/>
          </a:bodyPr>
          <a:lstStyle/>
          <a:p>
            <a:r>
              <a:rPr lang="en-US" sz="4000"/>
              <a:t>ARCH-Based Volatility Modeling</a:t>
            </a:r>
          </a:p>
        </p:txBody>
      </p:sp>
      <p:sp>
        <p:nvSpPr>
          <p:cNvPr id="3" name="Subtitle 2">
            <a:extLst>
              <a:ext uri="{FF2B5EF4-FFF2-40B4-BE49-F238E27FC236}">
                <a16:creationId xmlns:a16="http://schemas.microsoft.com/office/drawing/2014/main" id="{CEC66752-E8E9-F560-C48E-96DBA6424831}"/>
              </a:ext>
            </a:extLst>
          </p:cNvPr>
          <p:cNvSpPr>
            <a:spLocks noGrp="1"/>
          </p:cNvSpPr>
          <p:nvPr>
            <p:ph type="subTitle" idx="1"/>
          </p:nvPr>
        </p:nvSpPr>
        <p:spPr>
          <a:xfrm>
            <a:off x="704088" y="1715090"/>
            <a:ext cx="10163175" cy="449465"/>
          </a:xfrm>
        </p:spPr>
        <p:txBody>
          <a:bodyPr anchor="t">
            <a:normAutofit/>
          </a:bodyPr>
          <a:lstStyle/>
          <a:p>
            <a:r>
              <a:rPr lang="en-US" sz="1800">
                <a:ea typeface="+mn-lt"/>
                <a:cs typeface="+mn-lt"/>
              </a:rPr>
              <a:t>Aidan Olson, Arzaan Singh, Leo Small </a:t>
            </a:r>
            <a:endParaRPr lang="en-US" sz="1800"/>
          </a:p>
        </p:txBody>
      </p:sp>
      <p:cxnSp>
        <p:nvCxnSpPr>
          <p:cNvPr id="40" name="Straight Connector 39">
            <a:extLst>
              <a:ext uri="{FF2B5EF4-FFF2-40B4-BE49-F238E27FC236}">
                <a16:creationId xmlns:a16="http://schemas.microsoft.com/office/drawing/2014/main" id="{68AD3D95-31CF-4915-A025-B56738D8CC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8638"/>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2" descr="Tulane University - Wikipedia">
            <a:extLst>
              <a:ext uri="{FF2B5EF4-FFF2-40B4-BE49-F238E27FC236}">
                <a16:creationId xmlns:a16="http://schemas.microsoft.com/office/drawing/2014/main" id="{C2EE8616-9FF7-5A25-BC97-7EAFFF035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94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F73C-2588-199F-24B6-2FA2742D4966}"/>
              </a:ext>
            </a:extLst>
          </p:cNvPr>
          <p:cNvSpPr>
            <a:spLocks noGrp="1"/>
          </p:cNvSpPr>
          <p:nvPr>
            <p:ph type="title"/>
          </p:nvPr>
        </p:nvSpPr>
        <p:spPr>
          <a:xfrm>
            <a:off x="700636" y="914400"/>
            <a:ext cx="4531434" cy="1307592"/>
          </a:xfrm>
        </p:spPr>
        <p:txBody>
          <a:bodyPr/>
          <a:lstStyle/>
          <a:p>
            <a:r>
              <a:rPr lang="en-US"/>
              <a:t>Math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2E51B0-3080-2197-4C5E-7DBBE4891C4B}"/>
                  </a:ext>
                </a:extLst>
              </p:cNvPr>
              <p:cNvSpPr>
                <a:spLocks noGrp="1"/>
              </p:cNvSpPr>
              <p:nvPr>
                <p:ph idx="1"/>
              </p:nvPr>
            </p:nvSpPr>
            <p:spPr>
              <a:xfrm>
                <a:off x="700636" y="1882588"/>
                <a:ext cx="10790728" cy="4079300"/>
              </a:xfrm>
            </p:spPr>
            <p:txBody>
              <a:bodyPr>
                <a:normAutofit/>
              </a:bodyPr>
              <a:lstStyle/>
              <a:p>
                <a:r>
                  <a:rPr lang="en-US"/>
                  <a:t>If we model our returns using the following formula to capture time-varying volatility, we need the volatility for time 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oMath>
                  </m:oMathPara>
                </a14:m>
                <a:endParaRPr lang="en-US"/>
              </a:p>
              <a:p>
                <a:pPr marL="0" indent="0">
                  <a:buNone/>
                </a:pPr>
                <a:endParaRPr lang="en-US"/>
              </a:p>
              <a:p>
                <a:r>
                  <a:rPr lang="en-US"/>
                  <a:t>This is where ARCH(q) helps us find the volatility using past volatility</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𝜖</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𝜖</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−2</m:t>
                              </m:r>
                            </m:e>
                          </m:d>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𝑞</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𝜖</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𝑞</m:t>
                              </m:r>
                            </m:e>
                          </m:d>
                        </m:sub>
                        <m:sup>
                          <m:r>
                            <a:rPr lang="en-US" b="0" i="1" smtClean="0">
                              <a:latin typeface="Cambria Math" panose="02040503050406030204" pitchFamily="18" charset="0"/>
                            </a:rPr>
                            <m:t>2</m:t>
                          </m:r>
                        </m:sup>
                      </m:sSubSup>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r>
                        <a:rPr lang="en-US" b="0" i="1" smtClean="0">
                          <a:latin typeface="Cambria Math" panose="02040503050406030204" pitchFamily="18" charset="0"/>
                        </a:rPr>
                        <m:t>&gt;0,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≥0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 …</m:t>
                      </m:r>
                      <m:r>
                        <a:rPr lang="en-US" b="0" i="1" smtClean="0">
                          <a:latin typeface="Cambria Math" panose="02040503050406030204" pitchFamily="18" charset="0"/>
                        </a:rPr>
                        <m:t>𝑞</m:t>
                      </m:r>
                    </m:oMath>
                  </m:oMathPara>
                </a14:m>
                <a:endParaRPr lang="en-US"/>
              </a:p>
              <a:p>
                <a:pPr marL="0" indent="0">
                  <a:buNone/>
                </a:pPr>
                <a:endParaRPr lang="en-US"/>
              </a:p>
              <a:p>
                <a:r>
                  <a:rPr lang="en-US"/>
                  <a:t>Where t is the day, 𝛼 is the feature weight (what we are finding!), and q is the number of features (or days we are considering in our formula for current volatility</a:t>
                </a:r>
              </a:p>
              <a:p>
                <a:endParaRPr lang="en-US"/>
              </a:p>
              <a:p>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CB2E51B0-3080-2197-4C5E-7DBBE4891C4B}"/>
                  </a:ext>
                </a:extLst>
              </p:cNvPr>
              <p:cNvSpPr>
                <a:spLocks noGrp="1" noRot="1" noChangeAspect="1" noMove="1" noResize="1" noEditPoints="1" noAdjustHandles="1" noChangeArrowheads="1" noChangeShapeType="1" noTextEdit="1"/>
              </p:cNvSpPr>
              <p:nvPr>
                <p:ph idx="1"/>
              </p:nvPr>
            </p:nvSpPr>
            <p:spPr>
              <a:xfrm>
                <a:off x="700636" y="1882588"/>
                <a:ext cx="10790728" cy="4079300"/>
              </a:xfrm>
              <a:blipFill>
                <a:blip r:embed="rId3"/>
                <a:stretch>
                  <a:fillRect l="-508" t="-598" b="-897"/>
                </a:stretch>
              </a:blipFill>
            </p:spPr>
            <p:txBody>
              <a:bodyPr/>
              <a:lstStyle/>
              <a:p>
                <a:r>
                  <a:rPr lang="en-US">
                    <a:noFill/>
                  </a:rPr>
                  <a:t> </a:t>
                </a:r>
              </a:p>
            </p:txBody>
          </p:sp>
        </mc:Fallback>
      </mc:AlternateContent>
      <p:pic>
        <p:nvPicPr>
          <p:cNvPr id="4" name="Picture 2" descr="Tulane University - Wikipedia">
            <a:extLst>
              <a:ext uri="{FF2B5EF4-FFF2-40B4-BE49-F238E27FC236}">
                <a16:creationId xmlns:a16="http://schemas.microsoft.com/office/drawing/2014/main" id="{A915D682-251F-0462-11E9-BD8EA0D14A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778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0BCBD-1B24-F8EB-2363-4AB3BCA87197}"/>
              </a:ext>
            </a:extLst>
          </p:cNvPr>
          <p:cNvSpPr>
            <a:spLocks noGrp="1"/>
          </p:cNvSpPr>
          <p:nvPr>
            <p:ph type="title"/>
          </p:nvPr>
        </p:nvSpPr>
        <p:spPr>
          <a:xfrm>
            <a:off x="704088" y="603122"/>
            <a:ext cx="2268804" cy="4921378"/>
          </a:xfrm>
        </p:spPr>
        <p:txBody>
          <a:bodyPr>
            <a:normAutofit/>
          </a:bodyPr>
          <a:lstStyle/>
          <a:p>
            <a:r>
              <a:rPr lang="en-US"/>
              <a:t>More Math</a:t>
            </a:r>
          </a:p>
        </p:txBody>
      </p:sp>
      <p:cxnSp>
        <p:nvCxnSpPr>
          <p:cNvPr id="40" name="Straight Connector 39">
            <a:extLst>
              <a:ext uri="{FF2B5EF4-FFF2-40B4-BE49-F238E27FC236}">
                <a16:creationId xmlns:a16="http://schemas.microsoft.com/office/drawing/2014/main" id="{BB7C66CA-DA4D-47B5-AAC3-CD1A8EE95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3737"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D403974-DEF3-EB7B-5E22-10CAF42D2FAD}"/>
              </a:ext>
            </a:extLst>
          </p:cNvPr>
          <p:cNvPicPr>
            <a:picLocks noChangeAspect="1"/>
          </p:cNvPicPr>
          <p:nvPr/>
        </p:nvPicPr>
        <p:blipFill>
          <a:blip r:embed="rId3"/>
          <a:stretch/>
        </p:blipFill>
        <p:spPr>
          <a:xfrm>
            <a:off x="3962795" y="120704"/>
            <a:ext cx="3489227" cy="1356921"/>
          </a:xfrm>
          <a:prstGeom prst="rect">
            <a:avLst/>
          </a:prstGeom>
        </p:spPr>
      </p:pic>
      <p:pic>
        <p:nvPicPr>
          <p:cNvPr id="8" name="Picture 7">
            <a:extLst>
              <a:ext uri="{FF2B5EF4-FFF2-40B4-BE49-F238E27FC236}">
                <a16:creationId xmlns:a16="http://schemas.microsoft.com/office/drawing/2014/main" id="{080146A4-2641-988D-AB6F-71E0689D676F}"/>
              </a:ext>
            </a:extLst>
          </p:cNvPr>
          <p:cNvPicPr>
            <a:picLocks noChangeAspect="1"/>
          </p:cNvPicPr>
          <p:nvPr/>
        </p:nvPicPr>
        <p:blipFill>
          <a:blip r:embed="rId4"/>
          <a:srcRect t="1262" r="-158" b="13744"/>
          <a:stretch/>
        </p:blipFill>
        <p:spPr>
          <a:xfrm>
            <a:off x="3962795" y="1415100"/>
            <a:ext cx="7562849" cy="1444909"/>
          </a:xfrm>
          <a:prstGeom prst="rect">
            <a:avLst/>
          </a:prstGeom>
        </p:spPr>
      </p:pic>
      <p:sp>
        <p:nvSpPr>
          <p:cNvPr id="3" name="Content Placeholder 2">
            <a:extLst>
              <a:ext uri="{FF2B5EF4-FFF2-40B4-BE49-F238E27FC236}">
                <a16:creationId xmlns:a16="http://schemas.microsoft.com/office/drawing/2014/main" id="{D9782E0F-2AAE-B2AF-C5A0-0AE2C32D576D}"/>
              </a:ext>
            </a:extLst>
          </p:cNvPr>
          <p:cNvSpPr>
            <a:spLocks noGrp="1"/>
          </p:cNvSpPr>
          <p:nvPr>
            <p:ph idx="1"/>
          </p:nvPr>
        </p:nvSpPr>
        <p:spPr>
          <a:xfrm>
            <a:off x="3936125" y="3324038"/>
            <a:ext cx="7455775" cy="2810062"/>
          </a:xfrm>
        </p:spPr>
        <p:txBody>
          <a:bodyPr>
            <a:normAutofit lnSpcReduction="10000"/>
          </a:bodyPr>
          <a:lstStyle/>
          <a:p>
            <a:pPr>
              <a:buNone/>
            </a:pPr>
            <a:r>
              <a:rPr lang="en-US"/>
              <a:t>So, how do we solve for these features (𝛼)?</a:t>
            </a:r>
          </a:p>
          <a:p>
            <a:r>
              <a:rPr lang="en-US" b="1"/>
              <a:t>Gaussian log-likelihood parameter estimation:</a:t>
            </a:r>
          </a:p>
          <a:p>
            <a:r>
              <a:rPr lang="en-US"/>
              <a:t>We maximize the likelihood of a parameters for our given dataset using gradient descent</a:t>
            </a:r>
          </a:p>
          <a:p>
            <a:r>
              <a:rPr lang="en-US"/>
              <a:t>We also add a positivity constraint for the parameters to avoid cases like negative variance</a:t>
            </a:r>
          </a:p>
          <a:p>
            <a:r>
              <a:rPr lang="en-US"/>
              <a:t>Use </a:t>
            </a:r>
          </a:p>
          <a:p>
            <a:endParaRPr lang="en-US"/>
          </a:p>
          <a:p>
            <a:endParaRPr lang="en-US"/>
          </a:p>
        </p:txBody>
      </p:sp>
      <p:pic>
        <p:nvPicPr>
          <p:cNvPr id="4" name="Picture 2" descr="Tulane University - Wikipedia">
            <a:extLst>
              <a:ext uri="{FF2B5EF4-FFF2-40B4-BE49-F238E27FC236}">
                <a16:creationId xmlns:a16="http://schemas.microsoft.com/office/drawing/2014/main" id="{0F9C4F8A-94BC-BD05-798E-FA8B006EA7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5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3923E-37C6-9D6C-52C5-7F3262F18655}"/>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a:t>Choosing our ARCH(q) Model</a:t>
            </a: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5EF87F01-59C5-7DE7-6462-B367E5A46078}"/>
              </a:ext>
            </a:extLst>
          </p:cNvPr>
          <p:cNvPicPr>
            <a:picLocks noGrp="1" noChangeAspect="1"/>
          </p:cNvPicPr>
          <p:nvPr>
            <p:ph idx="1"/>
          </p:nvPr>
        </p:nvPicPr>
        <p:blipFill>
          <a:blip r:embed="rId3"/>
          <a:stretch>
            <a:fillRect/>
          </a:stretch>
        </p:blipFill>
        <p:spPr>
          <a:xfrm>
            <a:off x="5409152" y="723901"/>
            <a:ext cx="4612194" cy="5410200"/>
          </a:xfrm>
          <a:prstGeom prst="rect">
            <a:avLst/>
          </a:prstGeom>
        </p:spPr>
      </p:pic>
      <p:pic>
        <p:nvPicPr>
          <p:cNvPr id="5" name="Picture 2" descr="Tulane University - Wikipedia">
            <a:extLst>
              <a:ext uri="{FF2B5EF4-FFF2-40B4-BE49-F238E27FC236}">
                <a16:creationId xmlns:a16="http://schemas.microsoft.com/office/drawing/2014/main" id="{9757EF38-97C5-7810-C81D-34C25031F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56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47D71-EA8F-3960-46B8-EDE563222861}"/>
              </a:ext>
            </a:extLst>
          </p:cNvPr>
          <p:cNvSpPr>
            <a:spLocks noGrp="1"/>
          </p:cNvSpPr>
          <p:nvPr>
            <p:ph type="title"/>
          </p:nvPr>
        </p:nvSpPr>
        <p:spPr>
          <a:xfrm>
            <a:off x="800102" y="960594"/>
            <a:ext cx="5828114" cy="4936812"/>
          </a:xfrm>
        </p:spPr>
        <p:txBody>
          <a:bodyPr vert="horz" lIns="91440" tIns="45720" rIns="91440" bIns="45720" rtlCol="0" anchor="ctr">
            <a:normAutofit/>
          </a:bodyPr>
          <a:lstStyle/>
          <a:p>
            <a:pPr algn="r"/>
            <a:r>
              <a:rPr lang="en-US" sz="6000"/>
              <a:t>Results</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315200" y="1733549"/>
            <a:ext cx="0" cy="339090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2" descr="Tulane University - Wikipedia">
            <a:extLst>
              <a:ext uri="{FF2B5EF4-FFF2-40B4-BE49-F238E27FC236}">
                <a16:creationId xmlns:a16="http://schemas.microsoft.com/office/drawing/2014/main" id="{B74A834B-ED7F-F293-8B5F-89AD040FA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695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11FE-1D3C-D9AE-45B0-5E7FF5FFDF99}"/>
              </a:ext>
            </a:extLst>
          </p:cNvPr>
          <p:cNvSpPr>
            <a:spLocks noGrp="1"/>
          </p:cNvSpPr>
          <p:nvPr>
            <p:ph type="title"/>
          </p:nvPr>
        </p:nvSpPr>
        <p:spPr/>
        <p:txBody>
          <a:bodyPr/>
          <a:lstStyle/>
          <a:p>
            <a:r>
              <a:rPr lang="en-US"/>
              <a:t>ARCH(9) Fitted Volatility</a:t>
            </a:r>
          </a:p>
        </p:txBody>
      </p:sp>
      <p:pic>
        <p:nvPicPr>
          <p:cNvPr id="4" name="Content Placeholder 3">
            <a:extLst>
              <a:ext uri="{FF2B5EF4-FFF2-40B4-BE49-F238E27FC236}">
                <a16:creationId xmlns:a16="http://schemas.microsoft.com/office/drawing/2014/main" id="{A5A01667-DFED-996E-30CC-77E57C437545}"/>
              </a:ext>
            </a:extLst>
          </p:cNvPr>
          <p:cNvPicPr>
            <a:picLocks noGrp="1" noChangeAspect="1"/>
          </p:cNvPicPr>
          <p:nvPr>
            <p:ph idx="1"/>
          </p:nvPr>
        </p:nvPicPr>
        <p:blipFill>
          <a:blip r:embed="rId3"/>
          <a:stretch>
            <a:fillRect/>
          </a:stretch>
        </p:blipFill>
        <p:spPr>
          <a:xfrm>
            <a:off x="1257833" y="2222500"/>
            <a:ext cx="9576322" cy="3740150"/>
          </a:xfrm>
          <a:prstGeom prst="rect">
            <a:avLst/>
          </a:prstGeom>
        </p:spPr>
      </p:pic>
      <p:pic>
        <p:nvPicPr>
          <p:cNvPr id="5" name="Picture 2" descr="Tulane University - Wikipedia">
            <a:extLst>
              <a:ext uri="{FF2B5EF4-FFF2-40B4-BE49-F238E27FC236}">
                <a16:creationId xmlns:a16="http://schemas.microsoft.com/office/drawing/2014/main" id="{EBAD1C69-F941-28F9-0819-BAE3EB967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357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4469-6892-3CA8-F60B-203F18C764E7}"/>
              </a:ext>
            </a:extLst>
          </p:cNvPr>
          <p:cNvSpPr>
            <a:spLocks noGrp="1"/>
          </p:cNvSpPr>
          <p:nvPr>
            <p:ph type="title"/>
          </p:nvPr>
        </p:nvSpPr>
        <p:spPr/>
        <p:txBody>
          <a:bodyPr/>
          <a:lstStyle/>
          <a:p>
            <a:r>
              <a:rPr lang="en-US"/>
              <a:t>ARCH(9) Future Volatility Prediction</a:t>
            </a:r>
          </a:p>
        </p:txBody>
      </p:sp>
      <p:pic>
        <p:nvPicPr>
          <p:cNvPr id="5" name="Content Placeholder 4">
            <a:extLst>
              <a:ext uri="{FF2B5EF4-FFF2-40B4-BE49-F238E27FC236}">
                <a16:creationId xmlns:a16="http://schemas.microsoft.com/office/drawing/2014/main" id="{A8579BF0-9911-88E0-FC6F-4C0952A3CF39}"/>
              </a:ext>
            </a:extLst>
          </p:cNvPr>
          <p:cNvPicPr>
            <a:picLocks noGrp="1" noChangeAspect="1"/>
          </p:cNvPicPr>
          <p:nvPr>
            <p:ph idx="1"/>
          </p:nvPr>
        </p:nvPicPr>
        <p:blipFill>
          <a:blip r:embed="rId3"/>
          <a:stretch>
            <a:fillRect/>
          </a:stretch>
        </p:blipFill>
        <p:spPr>
          <a:xfrm>
            <a:off x="1285803" y="2222500"/>
            <a:ext cx="9520381" cy="3740150"/>
          </a:xfrm>
          <a:prstGeom prst="rect">
            <a:avLst/>
          </a:prstGeom>
        </p:spPr>
      </p:pic>
      <p:pic>
        <p:nvPicPr>
          <p:cNvPr id="6" name="Picture 2" descr="Tulane University - Wikipedia">
            <a:extLst>
              <a:ext uri="{FF2B5EF4-FFF2-40B4-BE49-F238E27FC236}">
                <a16:creationId xmlns:a16="http://schemas.microsoft.com/office/drawing/2014/main" id="{CBF0B46D-BF45-02A9-D497-689C96004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071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74E65-D03B-241D-369E-7A613FBDE7A2}"/>
              </a:ext>
            </a:extLst>
          </p:cNvPr>
          <p:cNvSpPr>
            <a:spLocks noGrp="1"/>
          </p:cNvSpPr>
          <p:nvPr>
            <p:ph type="title"/>
          </p:nvPr>
        </p:nvSpPr>
        <p:spPr/>
        <p:txBody>
          <a:bodyPr/>
          <a:lstStyle/>
          <a:p>
            <a:r>
              <a:rPr lang="en-US"/>
              <a:t>ARCH(9) Volatility with Randomness</a:t>
            </a:r>
          </a:p>
        </p:txBody>
      </p:sp>
      <p:pic>
        <p:nvPicPr>
          <p:cNvPr id="4" name="Content Placeholder 3">
            <a:extLst>
              <a:ext uri="{FF2B5EF4-FFF2-40B4-BE49-F238E27FC236}">
                <a16:creationId xmlns:a16="http://schemas.microsoft.com/office/drawing/2014/main" id="{DABE4C66-CC0E-C66E-3F07-5A2CBC40A789}"/>
              </a:ext>
            </a:extLst>
          </p:cNvPr>
          <p:cNvPicPr>
            <a:picLocks noGrp="1" noChangeAspect="1"/>
          </p:cNvPicPr>
          <p:nvPr>
            <p:ph idx="1"/>
          </p:nvPr>
        </p:nvPicPr>
        <p:blipFill>
          <a:blip r:embed="rId3"/>
          <a:stretch>
            <a:fillRect/>
          </a:stretch>
        </p:blipFill>
        <p:spPr>
          <a:xfrm>
            <a:off x="2143899" y="2222500"/>
            <a:ext cx="7804189" cy="3740150"/>
          </a:xfrm>
          <a:prstGeom prst="rect">
            <a:avLst/>
          </a:prstGeom>
        </p:spPr>
      </p:pic>
      <p:pic>
        <p:nvPicPr>
          <p:cNvPr id="5" name="Picture 2" descr="Tulane University - Wikipedia">
            <a:extLst>
              <a:ext uri="{FF2B5EF4-FFF2-40B4-BE49-F238E27FC236}">
                <a16:creationId xmlns:a16="http://schemas.microsoft.com/office/drawing/2014/main" id="{2D9945A4-2922-7D5F-907F-8B9D60A3A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406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6811-8709-EA67-CF73-4B0A53CF5D91}"/>
              </a:ext>
            </a:extLst>
          </p:cNvPr>
          <p:cNvSpPr>
            <a:spLocks noGrp="1"/>
          </p:cNvSpPr>
          <p:nvPr>
            <p:ph type="title"/>
          </p:nvPr>
        </p:nvSpPr>
        <p:spPr/>
        <p:txBody>
          <a:bodyPr/>
          <a:lstStyle/>
          <a:p>
            <a:r>
              <a:rPr lang="en-US"/>
              <a:t>Forecasting Volatility</a:t>
            </a:r>
          </a:p>
        </p:txBody>
      </p:sp>
      <p:pic>
        <p:nvPicPr>
          <p:cNvPr id="4" name="Content Placeholder 3">
            <a:extLst>
              <a:ext uri="{FF2B5EF4-FFF2-40B4-BE49-F238E27FC236}">
                <a16:creationId xmlns:a16="http://schemas.microsoft.com/office/drawing/2014/main" id="{98EFBAE5-2133-45B3-237C-CA8C054768C6}"/>
              </a:ext>
            </a:extLst>
          </p:cNvPr>
          <p:cNvPicPr>
            <a:picLocks noGrp="1" noChangeAspect="1"/>
          </p:cNvPicPr>
          <p:nvPr>
            <p:ph idx="1"/>
          </p:nvPr>
        </p:nvPicPr>
        <p:blipFill>
          <a:blip r:embed="rId3"/>
          <a:stretch>
            <a:fillRect/>
          </a:stretch>
        </p:blipFill>
        <p:spPr>
          <a:xfrm>
            <a:off x="2133751" y="2222500"/>
            <a:ext cx="7824485" cy="3740150"/>
          </a:xfrm>
          <a:prstGeom prst="rect">
            <a:avLst/>
          </a:prstGeom>
        </p:spPr>
      </p:pic>
      <p:pic>
        <p:nvPicPr>
          <p:cNvPr id="5" name="Picture 2" descr="Tulane University - Wikipedia">
            <a:extLst>
              <a:ext uri="{FF2B5EF4-FFF2-40B4-BE49-F238E27FC236}">
                <a16:creationId xmlns:a16="http://schemas.microsoft.com/office/drawing/2014/main" id="{6D254ECB-A698-D032-C1F8-14A403FB0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250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8896C-146B-94E6-D8BB-6378757BCDCE}"/>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a:t>Forecasted vs Actual Options price</a:t>
            </a:r>
          </a:p>
        </p:txBody>
      </p:sp>
      <p:cxnSp>
        <p:nvCxnSpPr>
          <p:cNvPr id="26" name="Straight Connector 2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Content Placeholder 11">
            <a:extLst>
              <a:ext uri="{FF2B5EF4-FFF2-40B4-BE49-F238E27FC236}">
                <a16:creationId xmlns:a16="http://schemas.microsoft.com/office/drawing/2014/main" id="{52716326-E204-68F8-B8AF-BD624273C621}"/>
              </a:ext>
            </a:extLst>
          </p:cNvPr>
          <p:cNvPicPr>
            <a:picLocks noGrp="1" noChangeAspect="1"/>
          </p:cNvPicPr>
          <p:nvPr>
            <p:ph idx="1"/>
          </p:nvPr>
        </p:nvPicPr>
        <p:blipFill>
          <a:blip r:embed="rId3"/>
          <a:stretch>
            <a:fillRect/>
          </a:stretch>
        </p:blipFill>
        <p:spPr>
          <a:xfrm>
            <a:off x="4038600" y="1241394"/>
            <a:ext cx="7353299" cy="4375213"/>
          </a:xfrm>
          <a:prstGeom prst="rect">
            <a:avLst/>
          </a:prstGeom>
        </p:spPr>
      </p:pic>
      <p:pic>
        <p:nvPicPr>
          <p:cNvPr id="14" name="Picture 2" descr="Tulane University - Wikipedia">
            <a:extLst>
              <a:ext uri="{FF2B5EF4-FFF2-40B4-BE49-F238E27FC236}">
                <a16:creationId xmlns:a16="http://schemas.microsoft.com/office/drawing/2014/main" id="{715D238E-E185-0EEF-3DE1-729A61365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298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304AD-AE03-E945-4F3F-D95721546036}"/>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a:t>Mispricing</a:t>
            </a: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D271631-3EF2-16D0-FA23-558D35D323FB}"/>
              </a:ext>
            </a:extLst>
          </p:cNvPr>
          <p:cNvPicPr>
            <a:picLocks noGrp="1" noChangeAspect="1"/>
          </p:cNvPicPr>
          <p:nvPr>
            <p:ph idx="1"/>
          </p:nvPr>
        </p:nvPicPr>
        <p:blipFill>
          <a:blip r:embed="rId3"/>
          <a:stretch>
            <a:fillRect/>
          </a:stretch>
        </p:blipFill>
        <p:spPr>
          <a:xfrm>
            <a:off x="3400425" y="811202"/>
            <a:ext cx="8513168" cy="5235596"/>
          </a:xfrm>
          <a:prstGeom prst="rect">
            <a:avLst/>
          </a:prstGeom>
        </p:spPr>
      </p:pic>
      <p:pic>
        <p:nvPicPr>
          <p:cNvPr id="5" name="Picture 2" descr="Tulane University - Wikipedia">
            <a:extLst>
              <a:ext uri="{FF2B5EF4-FFF2-40B4-BE49-F238E27FC236}">
                <a16:creationId xmlns:a16="http://schemas.microsoft.com/office/drawing/2014/main" id="{C6F4E4A3-6582-849E-5E74-85FA6846C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866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C9540-8077-BF39-8E5D-D46FBCADE16E}"/>
              </a:ext>
            </a:extLst>
          </p:cNvPr>
          <p:cNvSpPr>
            <a:spLocks noGrp="1"/>
          </p:cNvSpPr>
          <p:nvPr>
            <p:ph type="title"/>
          </p:nvPr>
        </p:nvSpPr>
        <p:spPr>
          <a:xfrm>
            <a:off x="704087" y="609601"/>
            <a:ext cx="2521714" cy="4488878"/>
          </a:xfrm>
        </p:spPr>
        <p:txBody>
          <a:bodyPr>
            <a:normAutofit/>
          </a:bodyPr>
          <a:lstStyle/>
          <a:p>
            <a:r>
              <a:rPr lang="en-US" sz="3200"/>
              <a:t>Agenda</a:t>
            </a:r>
          </a:p>
        </p:txBody>
      </p:sp>
      <p:cxnSp>
        <p:nvCxnSpPr>
          <p:cNvPr id="34" name="Straight Connector 33">
            <a:extLst>
              <a:ext uri="{FF2B5EF4-FFF2-40B4-BE49-F238E27FC236}">
                <a16:creationId xmlns:a16="http://schemas.microsoft.com/office/drawing/2014/main" id="{0ADD27CF-4CE1-2871-1ABA-40FCA4D032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38488"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2" descr="Tulane University - Wikipedia">
            <a:extLst>
              <a:ext uri="{FF2B5EF4-FFF2-40B4-BE49-F238E27FC236}">
                <a16:creationId xmlns:a16="http://schemas.microsoft.com/office/drawing/2014/main" id="{69D807AB-F6D2-073F-4DBD-AF743AD07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53B33C48-E173-23D8-A200-05AF2AD7A410}"/>
              </a:ext>
            </a:extLst>
          </p:cNvPr>
          <p:cNvGraphicFramePr>
            <a:graphicFrameLocks noGrp="1"/>
          </p:cNvGraphicFramePr>
          <p:nvPr>
            <p:ph idx="1"/>
            <p:extLst>
              <p:ext uri="{D42A27DB-BD31-4B8C-83A1-F6EECF244321}">
                <p14:modId xmlns:p14="http://schemas.microsoft.com/office/powerpoint/2010/main" val="3131494083"/>
              </p:ext>
            </p:extLst>
          </p:nvPr>
        </p:nvGraphicFramePr>
        <p:xfrm>
          <a:off x="3987800" y="723900"/>
          <a:ext cx="7442201" cy="5400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1428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BFA1-47F0-8378-1003-837EF5069748}"/>
              </a:ext>
            </a:extLst>
          </p:cNvPr>
          <p:cNvSpPr>
            <a:spLocks noGrp="1"/>
          </p:cNvSpPr>
          <p:nvPr>
            <p:ph type="title"/>
          </p:nvPr>
        </p:nvSpPr>
        <p:spPr/>
        <p:txBody>
          <a:bodyPr/>
          <a:lstStyle/>
          <a:p>
            <a:r>
              <a:rPr lang="en-US"/>
              <a:t>ARCH Model’s Limitations </a:t>
            </a:r>
          </a:p>
        </p:txBody>
      </p:sp>
      <p:sp>
        <p:nvSpPr>
          <p:cNvPr id="3" name="Content Placeholder 2">
            <a:extLst>
              <a:ext uri="{FF2B5EF4-FFF2-40B4-BE49-F238E27FC236}">
                <a16:creationId xmlns:a16="http://schemas.microsoft.com/office/drawing/2014/main" id="{610135E1-5B6C-C2B4-7E84-983340FAFD74}"/>
              </a:ext>
            </a:extLst>
          </p:cNvPr>
          <p:cNvSpPr>
            <a:spLocks noGrp="1"/>
          </p:cNvSpPr>
          <p:nvPr>
            <p:ph idx="1"/>
          </p:nvPr>
        </p:nvSpPr>
        <p:spPr/>
        <p:txBody>
          <a:bodyPr vert="horz" lIns="91440" tIns="45720" rIns="91440" bIns="45720" rtlCol="0" anchor="t">
            <a:normAutofit/>
          </a:bodyPr>
          <a:lstStyle/>
          <a:p>
            <a:r>
              <a:rPr lang="en-US"/>
              <a:t>ARCH treats positive and negative return shocks identically—cannot capture the “leverage effect” (the tendency for volatility to rise more after negative shocks).</a:t>
            </a:r>
          </a:p>
          <a:p>
            <a:r>
              <a:rPr lang="en-US">
                <a:ea typeface="+mn-lt"/>
                <a:cs typeface="+mn-lt"/>
              </a:rPr>
              <a:t>While modeling, ARCH looks at past errors and not past variances. This oversight causes it to sometimes miss long-term volatility trends. </a:t>
            </a:r>
            <a:r>
              <a:rPr lang="en-US"/>
              <a:t>Standard ARCH assumes Gaussian innovations; it struggles with fat tails unless paired with heavy-tailed error distributions (e.g., Student’s t).</a:t>
            </a:r>
            <a:endParaRPr lang="en-US">
              <a:ea typeface="+mn-lt"/>
              <a:cs typeface="+mn-lt"/>
            </a:endParaRPr>
          </a:p>
          <a:p>
            <a:r>
              <a:rPr lang="en-US">
                <a:ea typeface="+mn-lt"/>
                <a:cs typeface="+mn-lt"/>
              </a:rPr>
              <a:t>Since ARCH also uses past data, huge sudden swings in the market due to external events can lead to its predictions to be off.</a:t>
            </a:r>
          </a:p>
          <a:p>
            <a:r>
              <a:rPr lang="en-US">
                <a:ea typeface="+mn-lt"/>
                <a:cs typeface="+mn-lt"/>
              </a:rPr>
              <a:t>Overfitting vs. Training Error</a:t>
            </a:r>
          </a:p>
          <a:p>
            <a:endParaRPr lang="en-US">
              <a:ea typeface="+mn-lt"/>
              <a:cs typeface="+mn-lt"/>
            </a:endParaRPr>
          </a:p>
        </p:txBody>
      </p:sp>
      <p:pic>
        <p:nvPicPr>
          <p:cNvPr id="4" name="Picture 2" descr="Tulane University - Wikipedia">
            <a:extLst>
              <a:ext uri="{FF2B5EF4-FFF2-40B4-BE49-F238E27FC236}">
                <a16:creationId xmlns:a16="http://schemas.microsoft.com/office/drawing/2014/main" id="{AFC66182-A0D7-73B2-7676-5FE008F1E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01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952E1-9B77-7F0F-313C-230E65091F4A}"/>
              </a:ext>
            </a:extLst>
          </p:cNvPr>
          <p:cNvSpPr>
            <a:spLocks noGrp="1"/>
          </p:cNvSpPr>
          <p:nvPr>
            <p:ph type="title"/>
          </p:nvPr>
        </p:nvSpPr>
        <p:spPr>
          <a:xfrm>
            <a:off x="700087" y="909638"/>
            <a:ext cx="10691813" cy="1155618"/>
          </a:xfrm>
        </p:spPr>
        <p:txBody>
          <a:bodyPr>
            <a:normAutofit/>
          </a:bodyPr>
          <a:lstStyle/>
          <a:p>
            <a:r>
              <a:rPr lang="en-US"/>
              <a:t>Further Research</a:t>
            </a:r>
          </a:p>
        </p:txBody>
      </p:sp>
      <p:cxnSp>
        <p:nvCxnSpPr>
          <p:cNvPr id="11" name="Straight Connector 10">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8F20684-28CD-B163-D424-3353E5A5C5A7}"/>
              </a:ext>
            </a:extLst>
          </p:cNvPr>
          <p:cNvGraphicFramePr>
            <a:graphicFrameLocks noGrp="1"/>
          </p:cNvGraphicFramePr>
          <p:nvPr>
            <p:ph idx="1"/>
            <p:extLst>
              <p:ext uri="{D42A27DB-BD31-4B8C-83A1-F6EECF244321}">
                <p14:modId xmlns:p14="http://schemas.microsoft.com/office/powerpoint/2010/main" val="1957532127"/>
              </p:ext>
            </p:extLst>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Tulane University - Wikipedia">
            <a:extLst>
              <a:ext uri="{FF2B5EF4-FFF2-40B4-BE49-F238E27FC236}">
                <a16:creationId xmlns:a16="http://schemas.microsoft.com/office/drawing/2014/main" id="{E4380AD5-0CFC-C42B-2700-7B9DCF9FD1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899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0DD197-4FC2-A88B-63E4-4FDA74D6A578}"/>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a:t>Thank You</a:t>
            </a: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descr="Smiling Face with No Fill">
            <a:extLst>
              <a:ext uri="{FF2B5EF4-FFF2-40B4-BE49-F238E27FC236}">
                <a16:creationId xmlns:a16="http://schemas.microsoft.com/office/drawing/2014/main" id="{54A9A8AC-29D1-ADCA-D344-45B7E1B5C3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10149" y="723901"/>
            <a:ext cx="5410200" cy="5410200"/>
          </a:xfrm>
          <a:prstGeom prst="rect">
            <a:avLst/>
          </a:prstGeom>
        </p:spPr>
      </p:pic>
      <p:pic>
        <p:nvPicPr>
          <p:cNvPr id="4" name="Picture 2" descr="Tulane University - Wikipedia">
            <a:extLst>
              <a:ext uri="{FF2B5EF4-FFF2-40B4-BE49-F238E27FC236}">
                <a16:creationId xmlns:a16="http://schemas.microsoft.com/office/drawing/2014/main" id="{1A208AAA-9B2E-F8FC-C1FF-A56744519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par>
                                <p:cTn id="11" presetID="32" presetClass="emph" presetSubtype="0" repeatCount="indefinite" fill="remove" nodeType="withEffect">
                                  <p:stCondLst>
                                    <p:cond delay="0"/>
                                  </p:stCondLst>
                                  <p:endCondLst>
                                    <p:cond evt="onNext" delay="0">
                                      <p:tgtEl>
                                        <p:sldTgt/>
                                      </p:tgtEl>
                                    </p:cond>
                                  </p:endCondLst>
                                  <p:childTnLst>
                                    <p:animRot by="120000">
                                      <p:cBhvr>
                                        <p:cTn id="12" dur="100" fill="hold">
                                          <p:stCondLst>
                                            <p:cond delay="0"/>
                                          </p:stCondLst>
                                        </p:cTn>
                                        <p:tgtEl>
                                          <p:spTgt spid="6"/>
                                        </p:tgtEl>
                                        <p:attrNameLst>
                                          <p:attrName>r</p:attrName>
                                        </p:attrNameLst>
                                      </p:cBhvr>
                                    </p:animRot>
                                    <p:animRot by="-240000">
                                      <p:cBhvr>
                                        <p:cTn id="13" dur="200" fill="hold">
                                          <p:stCondLst>
                                            <p:cond delay="200"/>
                                          </p:stCondLst>
                                        </p:cTn>
                                        <p:tgtEl>
                                          <p:spTgt spid="6"/>
                                        </p:tgtEl>
                                        <p:attrNameLst>
                                          <p:attrName>r</p:attrName>
                                        </p:attrNameLst>
                                      </p:cBhvr>
                                    </p:animRot>
                                    <p:animRot by="240000">
                                      <p:cBhvr>
                                        <p:cTn id="14" dur="200" fill="hold">
                                          <p:stCondLst>
                                            <p:cond delay="400"/>
                                          </p:stCondLst>
                                        </p:cTn>
                                        <p:tgtEl>
                                          <p:spTgt spid="6"/>
                                        </p:tgtEl>
                                        <p:attrNameLst>
                                          <p:attrName>r</p:attrName>
                                        </p:attrNameLst>
                                      </p:cBhvr>
                                    </p:animRot>
                                    <p:animRot by="-240000">
                                      <p:cBhvr>
                                        <p:cTn id="15" dur="200" fill="hold">
                                          <p:stCondLst>
                                            <p:cond delay="600"/>
                                          </p:stCondLst>
                                        </p:cTn>
                                        <p:tgtEl>
                                          <p:spTgt spid="6"/>
                                        </p:tgtEl>
                                        <p:attrNameLst>
                                          <p:attrName>r</p:attrName>
                                        </p:attrNameLst>
                                      </p:cBhvr>
                                    </p:animRot>
                                    <p:animRot by="120000">
                                      <p:cBhvr>
                                        <p:cTn id="1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50837-076C-5B38-B802-009C12BE4A05}"/>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a:t>Why Do We need the ARCH model?</a:t>
            </a: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17452939-1FE1-C4DB-3562-E6330CB5A4F4}"/>
              </a:ext>
            </a:extLst>
          </p:cNvPr>
          <p:cNvPicPr>
            <a:picLocks noGrp="1" noChangeAspect="1"/>
          </p:cNvPicPr>
          <p:nvPr>
            <p:ph idx="1"/>
          </p:nvPr>
        </p:nvPicPr>
        <p:blipFill>
          <a:blip r:embed="rId3"/>
          <a:stretch>
            <a:fillRect/>
          </a:stretch>
        </p:blipFill>
        <p:spPr>
          <a:xfrm>
            <a:off x="4038600" y="1296544"/>
            <a:ext cx="7353299" cy="4264913"/>
          </a:xfrm>
          <a:prstGeom prst="rect">
            <a:avLst/>
          </a:prstGeom>
        </p:spPr>
      </p:pic>
      <p:pic>
        <p:nvPicPr>
          <p:cNvPr id="5" name="Picture 2" descr="Tulane University - Wikipedia">
            <a:extLst>
              <a:ext uri="{FF2B5EF4-FFF2-40B4-BE49-F238E27FC236}">
                <a16:creationId xmlns:a16="http://schemas.microsoft.com/office/drawing/2014/main" id="{230F86F0-5E19-2E9B-7FD2-431955B0E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337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EB6D0-8D4B-604B-9515-5EC01CB9A47C}"/>
              </a:ext>
            </a:extLst>
          </p:cNvPr>
          <p:cNvSpPr>
            <a:spLocks noGrp="1"/>
          </p:cNvSpPr>
          <p:nvPr>
            <p:ph type="title"/>
          </p:nvPr>
        </p:nvSpPr>
        <p:spPr>
          <a:xfrm>
            <a:off x="704088" y="4023657"/>
            <a:ext cx="3794760" cy="2110444"/>
          </a:xfrm>
        </p:spPr>
        <p:txBody>
          <a:bodyPr>
            <a:normAutofit/>
          </a:bodyPr>
          <a:lstStyle/>
          <a:p>
            <a:r>
              <a:rPr lang="en-US"/>
              <a:t>Data &amp; Exploratory Analysis</a:t>
            </a:r>
          </a:p>
        </p:txBody>
      </p:sp>
      <p:pic>
        <p:nvPicPr>
          <p:cNvPr id="5" name="Picture 4">
            <a:extLst>
              <a:ext uri="{FF2B5EF4-FFF2-40B4-BE49-F238E27FC236}">
                <a16:creationId xmlns:a16="http://schemas.microsoft.com/office/drawing/2014/main" id="{B94FF51C-96A6-0308-8C28-0C7AB929CFD0}"/>
              </a:ext>
            </a:extLst>
          </p:cNvPr>
          <p:cNvPicPr>
            <a:picLocks noChangeAspect="1"/>
          </p:cNvPicPr>
          <p:nvPr/>
        </p:nvPicPr>
        <p:blipFill>
          <a:blip r:embed="rId3"/>
          <a:srcRect r="1328" b="1"/>
          <a:stretch/>
        </p:blipFill>
        <p:spPr>
          <a:xfrm>
            <a:off x="800100" y="717656"/>
            <a:ext cx="10591800" cy="3086100"/>
          </a:xfrm>
          <a:prstGeom prst="rect">
            <a:avLst/>
          </a:prstGeom>
        </p:spPr>
      </p:pic>
      <p:cxnSp>
        <p:nvCxnSpPr>
          <p:cNvPr id="19" name="Straight Connector 18">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4114590"/>
            <a:ext cx="9818" cy="2019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937A38-D872-2700-C6F1-CBE28A18E27A}"/>
              </a:ext>
            </a:extLst>
          </p:cNvPr>
          <p:cNvSpPr>
            <a:spLocks noGrp="1"/>
          </p:cNvSpPr>
          <p:nvPr>
            <p:ph idx="1"/>
          </p:nvPr>
        </p:nvSpPr>
        <p:spPr>
          <a:xfrm>
            <a:off x="5350933" y="4088705"/>
            <a:ext cx="6135924" cy="2093976"/>
          </a:xfrm>
        </p:spPr>
        <p:txBody>
          <a:bodyPr>
            <a:normAutofit/>
          </a:bodyPr>
          <a:lstStyle/>
          <a:p>
            <a:r>
              <a:rPr lang="en-US"/>
              <a:t>Loaded in data from yfinance API</a:t>
            </a:r>
          </a:p>
          <a:p>
            <a:r>
              <a:rPr lang="en-US"/>
              <a:t>Created summary statistics and plots to understand underlying trends/distribution</a:t>
            </a:r>
          </a:p>
          <a:p>
            <a:r>
              <a:rPr lang="en-US"/>
              <a:t>Analyzed Autocorrelation Function (ACF) and Partial Autocorrelation Function (PACF)</a:t>
            </a:r>
          </a:p>
          <a:p>
            <a:endParaRPr lang="en-US"/>
          </a:p>
        </p:txBody>
      </p:sp>
      <p:pic>
        <p:nvPicPr>
          <p:cNvPr id="4" name="Picture 2" descr="Tulane University - Wikipedia">
            <a:extLst>
              <a:ext uri="{FF2B5EF4-FFF2-40B4-BE49-F238E27FC236}">
                <a16:creationId xmlns:a16="http://schemas.microsoft.com/office/drawing/2014/main" id="{E239257B-A3E5-E824-F0A9-EAD67B5A59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60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65318-E21A-F17A-CFBA-CFD36708EEEC}"/>
              </a:ext>
            </a:extLst>
          </p:cNvPr>
          <p:cNvSpPr>
            <a:spLocks noGrp="1"/>
          </p:cNvSpPr>
          <p:nvPr>
            <p:ph type="title"/>
          </p:nvPr>
        </p:nvSpPr>
        <p:spPr>
          <a:xfrm>
            <a:off x="800102" y="960594"/>
            <a:ext cx="5828114" cy="4936812"/>
          </a:xfrm>
        </p:spPr>
        <p:txBody>
          <a:bodyPr vert="horz" lIns="91440" tIns="45720" rIns="91440" bIns="45720" rtlCol="0" anchor="ctr">
            <a:normAutofit/>
          </a:bodyPr>
          <a:lstStyle/>
          <a:p>
            <a:pPr algn="r"/>
            <a:r>
              <a:rPr lang="en-US"/>
              <a:t>THE Model</a:t>
            </a:r>
          </a:p>
        </p:txBody>
      </p:sp>
      <p:cxnSp>
        <p:nvCxnSpPr>
          <p:cNvPr id="15" name="Straight Connector 14">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315200" y="1733549"/>
            <a:ext cx="0" cy="339090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2" descr="Tulane University - Wikipedia">
            <a:extLst>
              <a:ext uri="{FF2B5EF4-FFF2-40B4-BE49-F238E27FC236}">
                <a16:creationId xmlns:a16="http://schemas.microsoft.com/office/drawing/2014/main" id="{8116901D-A680-CAD4-0C08-F399B6375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351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34396-8E1E-ED4F-3B3A-0E117D462EB4}"/>
              </a:ext>
            </a:extLst>
          </p:cNvPr>
          <p:cNvSpPr>
            <a:spLocks noGrp="1"/>
          </p:cNvSpPr>
          <p:nvPr>
            <p:ph type="title"/>
          </p:nvPr>
        </p:nvSpPr>
        <p:spPr/>
        <p:txBody>
          <a:bodyPr>
            <a:normAutofit fontScale="90000"/>
          </a:bodyPr>
          <a:lstStyle/>
          <a:p>
            <a:r>
              <a:rPr lang="en-US">
                <a:ea typeface="+mj-lt"/>
                <a:cs typeface="+mj-lt"/>
              </a:rPr>
              <a:t>Autoregressive Conditional Heteroskedasticity Model</a:t>
            </a:r>
            <a:endParaRPr lang="en-US"/>
          </a:p>
        </p:txBody>
      </p:sp>
      <p:sp>
        <p:nvSpPr>
          <p:cNvPr id="3" name="Content Placeholder 2">
            <a:extLst>
              <a:ext uri="{FF2B5EF4-FFF2-40B4-BE49-F238E27FC236}">
                <a16:creationId xmlns:a16="http://schemas.microsoft.com/office/drawing/2014/main" id="{4360815A-3422-BFB6-9C40-C45B8BA03F84}"/>
              </a:ext>
            </a:extLst>
          </p:cNvPr>
          <p:cNvSpPr>
            <a:spLocks noGrp="1"/>
          </p:cNvSpPr>
          <p:nvPr>
            <p:ph idx="1"/>
          </p:nvPr>
        </p:nvSpPr>
        <p:spPr/>
        <p:txBody>
          <a:bodyPr vert="horz" lIns="91440" tIns="45720" rIns="91440" bIns="45720" rtlCol="0" anchor="t">
            <a:normAutofit/>
          </a:bodyPr>
          <a:lstStyle/>
          <a:p>
            <a:pPr>
              <a:buFont typeface="Calibri" panose="020B0604020202020204" pitchFamily="34" charset="0"/>
              <a:buChar char="-"/>
            </a:pPr>
            <a:r>
              <a:rPr lang="en-US"/>
              <a:t>A model created in 1982 ARCH forecasts how volatility will change over time. ARCH uses the previous a weighted average of previous days’ volatility to predict future volatility</a:t>
            </a:r>
          </a:p>
          <a:p>
            <a:pPr>
              <a:buFont typeface="Calibri" panose="020B0604020202020204" pitchFamily="34" charset="0"/>
              <a:buChar char="-"/>
            </a:pPr>
            <a:r>
              <a:rPr lang="en-US"/>
              <a:t>Volatility is a key input in options pricing. However, unlike what we have seen in class, volatility is far from constant. ARCH helps model that variance in volatility by considering past volatility.</a:t>
            </a:r>
          </a:p>
          <a:p>
            <a:pPr>
              <a:buFont typeface="Calibri" panose="020B0604020202020204" pitchFamily="34" charset="0"/>
              <a:buChar char="-"/>
            </a:pPr>
            <a:r>
              <a:rPr lang="en-US"/>
              <a:t>In essence, current volatility is </a:t>
            </a:r>
            <a:r>
              <a:rPr lang="en-US" b="1"/>
              <a:t>conditional</a:t>
            </a:r>
            <a:r>
              <a:rPr lang="en-US"/>
              <a:t> on past </a:t>
            </a:r>
            <a:r>
              <a:rPr lang="en-US" b="1"/>
              <a:t>volatility</a:t>
            </a:r>
          </a:p>
        </p:txBody>
      </p:sp>
      <p:pic>
        <p:nvPicPr>
          <p:cNvPr id="1028" name="Picture 4" descr="Explaining stock returns' volatility with ARCH models - Python for Finance  Cookbook [Book]">
            <a:extLst>
              <a:ext uri="{FF2B5EF4-FFF2-40B4-BE49-F238E27FC236}">
                <a16:creationId xmlns:a16="http://schemas.microsoft.com/office/drawing/2014/main" id="{CBBFCF89-D7EC-07E2-DFD3-8AFE816D4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003" y="4261415"/>
            <a:ext cx="4792527" cy="17004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ulane University - Wikipedia">
            <a:extLst>
              <a:ext uri="{FF2B5EF4-FFF2-40B4-BE49-F238E27FC236}">
                <a16:creationId xmlns:a16="http://schemas.microsoft.com/office/drawing/2014/main" id="{C8F26025-D0E7-00FE-C681-150D8BAB8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915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BD743A-0C1B-9879-B5AD-D930BA733FAB}"/>
              </a:ext>
            </a:extLst>
          </p:cNvPr>
          <p:cNvSpPr>
            <a:spLocks noGrp="1"/>
          </p:cNvSpPr>
          <p:nvPr>
            <p:ph type="title"/>
          </p:nvPr>
        </p:nvSpPr>
        <p:spPr>
          <a:xfrm>
            <a:off x="704088" y="914400"/>
            <a:ext cx="10687812" cy="798194"/>
          </a:xfrm>
        </p:spPr>
        <p:txBody>
          <a:bodyPr>
            <a:normAutofit fontScale="90000"/>
          </a:bodyPr>
          <a:lstStyle/>
          <a:p>
            <a:r>
              <a:rPr lang="en-US"/>
              <a:t>Conditional Autoregression and Volatility Clustering</a:t>
            </a:r>
          </a:p>
        </p:txBody>
      </p:sp>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31F9C13-E9C3-CD93-E800-A5DA57AA8C26}"/>
              </a:ext>
            </a:extLst>
          </p:cNvPr>
          <p:cNvPicPr>
            <a:picLocks noChangeAspect="1"/>
          </p:cNvPicPr>
          <p:nvPr/>
        </p:nvPicPr>
        <p:blipFill>
          <a:blip r:embed="rId3"/>
          <a:stretch>
            <a:fillRect/>
          </a:stretch>
        </p:blipFill>
        <p:spPr>
          <a:xfrm>
            <a:off x="800100" y="2346074"/>
            <a:ext cx="6072188" cy="2698750"/>
          </a:xfrm>
          <a:prstGeom prst="rect">
            <a:avLst/>
          </a:prstGeom>
        </p:spPr>
      </p:pic>
      <p:sp>
        <p:nvSpPr>
          <p:cNvPr id="3" name="Content Placeholder 2">
            <a:extLst>
              <a:ext uri="{FF2B5EF4-FFF2-40B4-BE49-F238E27FC236}">
                <a16:creationId xmlns:a16="http://schemas.microsoft.com/office/drawing/2014/main" id="{B1EB5F7C-CB7F-94D1-1908-68459BEF8678}"/>
              </a:ext>
            </a:extLst>
          </p:cNvPr>
          <p:cNvSpPr>
            <a:spLocks noGrp="1"/>
          </p:cNvSpPr>
          <p:nvPr>
            <p:ph idx="1"/>
          </p:nvPr>
        </p:nvSpPr>
        <p:spPr>
          <a:xfrm>
            <a:off x="7200899" y="2626994"/>
            <a:ext cx="4191001" cy="1896432"/>
          </a:xfrm>
        </p:spPr>
        <p:txBody>
          <a:bodyPr anchor="b">
            <a:normAutofit/>
          </a:bodyPr>
          <a:lstStyle/>
          <a:p>
            <a:r>
              <a:rPr lang="en-US"/>
              <a:t>The first main concept of the ARCH Variance Model</a:t>
            </a:r>
          </a:p>
          <a:p>
            <a:r>
              <a:rPr lang="en-US"/>
              <a:t>Present data is regressed on previous data which is then used to predict future data</a:t>
            </a:r>
          </a:p>
        </p:txBody>
      </p:sp>
      <p:cxnSp>
        <p:nvCxnSpPr>
          <p:cNvPr id="13" name="Straight Connector 1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2" descr="Tulane University - Wikipedia">
            <a:extLst>
              <a:ext uri="{FF2B5EF4-FFF2-40B4-BE49-F238E27FC236}">
                <a16:creationId xmlns:a16="http://schemas.microsoft.com/office/drawing/2014/main" id="{C9D17D51-A21A-FD37-1FCD-0DF23F3A7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329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B858-A96B-7795-162B-D74578C43A95}"/>
              </a:ext>
            </a:extLst>
          </p:cNvPr>
          <p:cNvSpPr>
            <a:spLocks noGrp="1"/>
          </p:cNvSpPr>
          <p:nvPr>
            <p:ph type="title"/>
          </p:nvPr>
        </p:nvSpPr>
        <p:spPr/>
        <p:txBody>
          <a:bodyPr/>
          <a:lstStyle/>
          <a:p>
            <a:r>
              <a:rPr lang="en-US"/>
              <a:t>heteroskedasticity</a:t>
            </a:r>
          </a:p>
        </p:txBody>
      </p:sp>
      <p:sp>
        <p:nvSpPr>
          <p:cNvPr id="3" name="Content Placeholder 2">
            <a:extLst>
              <a:ext uri="{FF2B5EF4-FFF2-40B4-BE49-F238E27FC236}">
                <a16:creationId xmlns:a16="http://schemas.microsoft.com/office/drawing/2014/main" id="{3E004E04-71FF-F75B-CD39-FD5A3FCA8F68}"/>
              </a:ext>
            </a:extLst>
          </p:cNvPr>
          <p:cNvSpPr>
            <a:spLocks noGrp="1"/>
          </p:cNvSpPr>
          <p:nvPr>
            <p:ph idx="1"/>
          </p:nvPr>
        </p:nvSpPr>
        <p:spPr/>
        <p:txBody>
          <a:bodyPr/>
          <a:lstStyle/>
          <a:p>
            <a:r>
              <a:rPr lang="en-US"/>
              <a:t>The second main concept of the ARCH Variance Model</a:t>
            </a:r>
          </a:p>
          <a:p>
            <a:r>
              <a:rPr lang="en-US"/>
              <a:t>Refers to the fact that variance of the return is not constant, changing in response to shocks.</a:t>
            </a:r>
          </a:p>
          <a:p>
            <a:r>
              <a:rPr lang="en-US"/>
              <a:t>Homoscedastic Return Modeling:</a:t>
            </a:r>
          </a:p>
          <a:p>
            <a:endParaRPr lang="en-US"/>
          </a:p>
          <a:p>
            <a:endParaRPr lang="en-US"/>
          </a:p>
          <a:p>
            <a:r>
              <a:rPr lang="en-US"/>
              <a:t>Heteroskedastic Return Modeling:</a:t>
            </a:r>
          </a:p>
          <a:p>
            <a:endParaRPr lang="en-US"/>
          </a:p>
          <a:p>
            <a:pPr marL="0" indent="0">
              <a:buNone/>
            </a:pP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ADC16E7-1015-07B5-5CFB-F1EA15D2EF73}"/>
                  </a:ext>
                </a:extLst>
              </p:cNvPr>
              <p:cNvSpPr txBox="1"/>
              <p:nvPr/>
            </p:nvSpPr>
            <p:spPr>
              <a:xfrm>
                <a:off x="4362388" y="5279692"/>
                <a:ext cx="12352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AADC16E7-1015-07B5-5CFB-F1EA15D2EF73}"/>
                  </a:ext>
                </a:extLst>
              </p:cNvPr>
              <p:cNvSpPr txBox="1">
                <a:spLocks noRot="1" noChangeAspect="1" noMove="1" noResize="1" noEditPoints="1" noAdjustHandles="1" noChangeArrowheads="1" noChangeShapeType="1" noTextEdit="1"/>
              </p:cNvSpPr>
              <p:nvPr/>
            </p:nvSpPr>
            <p:spPr>
              <a:xfrm>
                <a:off x="4362388" y="5279692"/>
                <a:ext cx="1235210" cy="276999"/>
              </a:xfrm>
              <a:prstGeom prst="rect">
                <a:avLst/>
              </a:prstGeom>
              <a:blipFill>
                <a:blip r:embed="rId3"/>
                <a:stretch>
                  <a:fillRect l="-1980" r="-495"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A313BB-F9EE-A903-4BEE-7A3E133AD17B}"/>
                  </a:ext>
                </a:extLst>
              </p:cNvPr>
              <p:cNvSpPr txBox="1"/>
              <p:nvPr/>
            </p:nvSpPr>
            <p:spPr>
              <a:xfrm>
                <a:off x="6096000" y="5289004"/>
                <a:ext cx="1384482" cy="278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oMath>
                  </m:oMathPara>
                </a14:m>
                <a:endParaRPr lang="en-US"/>
              </a:p>
            </p:txBody>
          </p:sp>
        </mc:Choice>
        <mc:Fallback xmlns="">
          <p:sp>
            <p:nvSpPr>
              <p:cNvPr id="5" name="TextBox 4">
                <a:extLst>
                  <a:ext uri="{FF2B5EF4-FFF2-40B4-BE49-F238E27FC236}">
                    <a16:creationId xmlns:a16="http://schemas.microsoft.com/office/drawing/2014/main" id="{4CA313BB-F9EE-A903-4BEE-7A3E133AD17B}"/>
                  </a:ext>
                </a:extLst>
              </p:cNvPr>
              <p:cNvSpPr txBox="1">
                <a:spLocks noRot="1" noChangeAspect="1" noMove="1" noResize="1" noEditPoints="1" noAdjustHandles="1" noChangeArrowheads="1" noChangeShapeType="1" noTextEdit="1"/>
              </p:cNvSpPr>
              <p:nvPr/>
            </p:nvSpPr>
            <p:spPr>
              <a:xfrm>
                <a:off x="6096000" y="5289004"/>
                <a:ext cx="1384482" cy="278794"/>
              </a:xfrm>
              <a:prstGeom prst="rect">
                <a:avLst/>
              </a:prstGeom>
              <a:blipFill>
                <a:blip r:embed="rId4"/>
                <a:stretch>
                  <a:fillRect l="-1762" t="-2222" r="-5727"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C1B264-7378-349C-D2B5-B3AC943A270D}"/>
                  </a:ext>
                </a:extLst>
              </p:cNvPr>
              <p:cNvSpPr txBox="1"/>
              <p:nvPr/>
            </p:nvSpPr>
            <p:spPr>
              <a:xfrm>
                <a:off x="5171768" y="3886200"/>
                <a:ext cx="13653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en-US"/>
              </a:p>
            </p:txBody>
          </p:sp>
        </mc:Choice>
        <mc:Fallback xmlns="">
          <p:sp>
            <p:nvSpPr>
              <p:cNvPr id="6" name="TextBox 5">
                <a:extLst>
                  <a:ext uri="{FF2B5EF4-FFF2-40B4-BE49-F238E27FC236}">
                    <a16:creationId xmlns:a16="http://schemas.microsoft.com/office/drawing/2014/main" id="{8FC1B264-7378-349C-D2B5-B3AC943A270D}"/>
                  </a:ext>
                </a:extLst>
              </p:cNvPr>
              <p:cNvSpPr txBox="1">
                <a:spLocks noRot="1" noChangeAspect="1" noMove="1" noResize="1" noEditPoints="1" noAdjustHandles="1" noChangeArrowheads="1" noChangeShapeType="1" noTextEdit="1"/>
              </p:cNvSpPr>
              <p:nvPr/>
            </p:nvSpPr>
            <p:spPr>
              <a:xfrm>
                <a:off x="5171768" y="3886200"/>
                <a:ext cx="1365310" cy="276999"/>
              </a:xfrm>
              <a:prstGeom prst="rect">
                <a:avLst/>
              </a:prstGeom>
              <a:blipFill>
                <a:blip r:embed="rId5"/>
                <a:stretch>
                  <a:fillRect l="-1786" t="-4444" r="-5804" b="-33333"/>
                </a:stretch>
              </a:blipFill>
            </p:spPr>
            <p:txBody>
              <a:bodyPr/>
              <a:lstStyle/>
              <a:p>
                <a:r>
                  <a:rPr lang="en-US">
                    <a:noFill/>
                  </a:rPr>
                  <a:t> </a:t>
                </a:r>
              </a:p>
            </p:txBody>
          </p:sp>
        </mc:Fallback>
      </mc:AlternateContent>
      <p:pic>
        <p:nvPicPr>
          <p:cNvPr id="7" name="Picture 2" descr="Tulane University - Wikipedia">
            <a:extLst>
              <a:ext uri="{FF2B5EF4-FFF2-40B4-BE49-F238E27FC236}">
                <a16:creationId xmlns:a16="http://schemas.microsoft.com/office/drawing/2014/main" id="{307A10C7-4262-9DCF-2A86-B73221026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4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7006E-495B-C2E0-AC5E-F004F8865C19}"/>
              </a:ext>
            </a:extLst>
          </p:cNvPr>
          <p:cNvSpPr>
            <a:spLocks noGrp="1"/>
          </p:cNvSpPr>
          <p:nvPr>
            <p:ph type="title"/>
          </p:nvPr>
        </p:nvSpPr>
        <p:spPr>
          <a:xfrm>
            <a:off x="800102" y="960594"/>
            <a:ext cx="5828114" cy="4936812"/>
          </a:xfrm>
        </p:spPr>
        <p:txBody>
          <a:bodyPr vert="horz" lIns="91440" tIns="45720" rIns="91440" bIns="45720" rtlCol="0" anchor="ctr">
            <a:normAutofit/>
          </a:bodyPr>
          <a:lstStyle/>
          <a:p>
            <a:pPr algn="r"/>
            <a:r>
              <a:rPr lang="en-US" sz="6000"/>
              <a:t>MODEL FORMULATION</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315200" y="1733549"/>
            <a:ext cx="0" cy="339090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2" descr="Tulane University - Wikipedia">
            <a:extLst>
              <a:ext uri="{FF2B5EF4-FFF2-40B4-BE49-F238E27FC236}">
                <a16:creationId xmlns:a16="http://schemas.microsoft.com/office/drawing/2014/main" id="{482F7FEB-1A02-3DAC-97AA-A67F36071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470292" y="100013"/>
            <a:ext cx="643315" cy="91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605961"/>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1740</Words>
  <Application>Microsoft Macintosh PowerPoint</Application>
  <PresentationFormat>Widescreen</PresentationFormat>
  <Paragraphs>142</Paragraphs>
  <Slides>22</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Calibri</vt:lpstr>
      <vt:lpstr>Calisto MT</vt:lpstr>
      <vt:lpstr>Cambria Math</vt:lpstr>
      <vt:lpstr>Univers Condensed</vt:lpstr>
      <vt:lpstr>ChronicleVTI</vt:lpstr>
      <vt:lpstr>ARCH-Based Volatility Modeling</vt:lpstr>
      <vt:lpstr>Agenda</vt:lpstr>
      <vt:lpstr>Why Do We need the ARCH model?</vt:lpstr>
      <vt:lpstr>Data &amp; Exploratory Analysis</vt:lpstr>
      <vt:lpstr>THE Model</vt:lpstr>
      <vt:lpstr>Autoregressive Conditional Heteroskedasticity Model</vt:lpstr>
      <vt:lpstr>Conditional Autoregression and Volatility Clustering</vt:lpstr>
      <vt:lpstr>heteroskedasticity</vt:lpstr>
      <vt:lpstr>MODEL FORMULATION</vt:lpstr>
      <vt:lpstr>Math</vt:lpstr>
      <vt:lpstr>More Math</vt:lpstr>
      <vt:lpstr>Choosing our ARCH(q) Model</vt:lpstr>
      <vt:lpstr>Results</vt:lpstr>
      <vt:lpstr>ARCH(9) Fitted Volatility</vt:lpstr>
      <vt:lpstr>ARCH(9) Future Volatility Prediction</vt:lpstr>
      <vt:lpstr>ARCH(9) Volatility with Randomness</vt:lpstr>
      <vt:lpstr>Forecasting Volatility</vt:lpstr>
      <vt:lpstr>Forecasted vs Actual Options price</vt:lpstr>
      <vt:lpstr>Mispricing</vt:lpstr>
      <vt:lpstr>ARCH Model’s Limitations </vt:lpstr>
      <vt:lpstr>Further Research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Olson, Aidan W</dc:creator>
  <cp:lastModifiedBy>Olson, Aidan W</cp:lastModifiedBy>
  <cp:revision>2</cp:revision>
  <dcterms:created xsi:type="dcterms:W3CDTF">2025-04-20T22:20:06Z</dcterms:created>
  <dcterms:modified xsi:type="dcterms:W3CDTF">2025-06-13T16:26:01Z</dcterms:modified>
</cp:coreProperties>
</file>